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0" r:id="rId1"/>
    <p:sldMasterId id="214748368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8288000" cy="10287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18"/>
    <p:restoredTop sz="90037"/>
  </p:normalViewPr>
  <p:slideViewPr>
    <p:cSldViewPr snapToGrid="0" snapToObjects="1">
      <p:cViewPr>
        <p:scale>
          <a:sx n="60" d="100"/>
          <a:sy n="60" d="100"/>
        </p:scale>
        <p:origin x="138" y="19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latin typeface="맑은 고딕"/>
              </a:rPr>
              <a:t>제목 텍스트의 서식을 편집하려면 클릭하십시오</a:t>
            </a:r>
            <a:r>
              <a:rPr lang="en-US" sz="1800" b="0" strike="noStrike" spc="-1">
                <a:latin typeface="맑은 고딕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ko-KR" sz="4400" b="0" strike="noStrike" spc="-1">
                <a:latin typeface="맑은 고딕"/>
              </a:rPr>
              <a:t>제목 텍스트의 서식을 편집하려면 클릭하십시오</a:t>
            </a:r>
            <a:r>
              <a:rPr lang="en-US" sz="4400" b="0" strike="noStrike" spc="-1">
                <a:latin typeface="맑은 고딕"/>
              </a:rPr>
              <a:t>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latin typeface="맑은 고딕"/>
              </a:rPr>
              <a:t>개요 텍스트의 서식을 편집하려면 클릭하십시오</a:t>
            </a:r>
            <a:endParaRPr lang="en-US" sz="3200" b="0" strike="noStrike" spc="-1">
              <a:latin typeface="맑은 고딕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맑은 고딕"/>
              </a:rPr>
              <a:t>2</a:t>
            </a:r>
            <a:r>
              <a:rPr lang="ko-KR" sz="2800" b="0" strike="noStrike" spc="-1">
                <a:latin typeface="맑은 고딕"/>
              </a:rPr>
              <a:t>번째 개요 수준</a:t>
            </a:r>
            <a:endParaRPr lang="en-US" sz="2800" b="0" strike="noStrike" spc="-1">
              <a:latin typeface="맑은 고딕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맑은 고딕"/>
              </a:rPr>
              <a:t>3</a:t>
            </a:r>
            <a:r>
              <a:rPr lang="ko-KR" sz="2400" b="0" strike="noStrike" spc="-1">
                <a:latin typeface="맑은 고딕"/>
              </a:rPr>
              <a:t>번째 개요 수준</a:t>
            </a:r>
            <a:endParaRPr lang="en-US" sz="2400" b="0" strike="noStrike" spc="-1">
              <a:latin typeface="맑은 고딕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맑은 고딕"/>
              </a:rPr>
              <a:t>4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5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6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맑은 고딕"/>
              </a:rPr>
              <a:t>7</a:t>
            </a:r>
            <a:r>
              <a:rPr lang="ko-KR" sz="2000" b="0" strike="noStrike" spc="-1">
                <a:latin typeface="맑은 고딕"/>
              </a:rPr>
              <a:t>번째 개요 수준</a:t>
            </a:r>
            <a:endParaRPr lang="en-US" sz="2000" b="0" strike="noStrike" spc="-1"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hyperlink" Target="http://14.42.124.31:8081/iMarket/MainPage.do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hyperlink" Target="https://github.com/woals0975" TargetMode="External" /><Relationship Id="rId4" Type="http://schemas.openxmlformats.org/officeDocument/2006/relationships/hyperlink" Target="https://github.com/mong0426" TargetMode="External"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77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1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02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solidFill>
              <a:srgbClr val="FDF7F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4" name="Group 30"/>
          <p:cNvGrpSpPr/>
          <p:nvPr/>
        </p:nvGrpSpPr>
        <p:grpSpPr>
          <a:xfrm>
            <a:off x="5746320" y="2277000"/>
            <a:ext cx="6794640" cy="892080"/>
            <a:chOff x="5746320" y="2277000"/>
            <a:chExt cx="6794640" cy="892080"/>
          </a:xfrm>
        </p:grpSpPr>
        <p:sp>
          <p:nvSpPr>
            <p:cNvPr id="105" name="Freeform 31"/>
            <p:cNvSpPr/>
            <p:nvPr/>
          </p:nvSpPr>
          <p:spPr>
            <a:xfrm>
              <a:off x="5746320" y="2317680"/>
              <a:ext cx="6794640" cy="85140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TextBox 32"/>
            <p:cNvSpPr/>
            <p:nvPr/>
          </p:nvSpPr>
          <p:spPr>
            <a:xfrm>
              <a:off x="5746320" y="2277000"/>
              <a:ext cx="679464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7" name="Group 33"/>
          <p:cNvGrpSpPr/>
          <p:nvPr/>
        </p:nvGrpSpPr>
        <p:grpSpPr>
          <a:xfrm>
            <a:off x="12127320" y="2692800"/>
            <a:ext cx="101880" cy="101880"/>
            <a:chOff x="12127320" y="2692800"/>
            <a:chExt cx="101880" cy="101880"/>
          </a:xfrm>
        </p:grpSpPr>
        <p:sp>
          <p:nvSpPr>
            <p:cNvPr id="108" name="Freeform 34"/>
            <p:cNvSpPr/>
            <p:nvPr/>
          </p:nvSpPr>
          <p:spPr>
            <a:xfrm>
              <a:off x="12127320" y="269280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TextBox 35"/>
            <p:cNvSpPr/>
            <p:nvPr/>
          </p:nvSpPr>
          <p:spPr>
            <a:xfrm>
              <a:off x="12137040" y="269856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0" name="Group 36"/>
          <p:cNvGrpSpPr/>
          <p:nvPr/>
        </p:nvGrpSpPr>
        <p:grpSpPr>
          <a:xfrm>
            <a:off x="6058080" y="2692800"/>
            <a:ext cx="101880" cy="101880"/>
            <a:chOff x="6058080" y="2692800"/>
            <a:chExt cx="101880" cy="101880"/>
          </a:xfrm>
        </p:grpSpPr>
        <p:sp>
          <p:nvSpPr>
            <p:cNvPr id="111" name="Freeform 37"/>
            <p:cNvSpPr/>
            <p:nvPr/>
          </p:nvSpPr>
          <p:spPr>
            <a:xfrm>
              <a:off x="6058080" y="269280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TextBox 38"/>
            <p:cNvSpPr/>
            <p:nvPr/>
          </p:nvSpPr>
          <p:spPr>
            <a:xfrm>
              <a:off x="6067800" y="269856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3" name="TextBox 39"/>
          <p:cNvSpPr/>
          <p:nvPr/>
        </p:nvSpPr>
        <p:spPr>
          <a:xfrm>
            <a:off x="5746320" y="2367360"/>
            <a:ext cx="67946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Team Project Presentation </a:t>
            </a:r>
            <a:endParaRPr lang="en-US" sz="3300" b="0" strike="noStrike" spc="-1">
              <a:latin typeface="맑은 고딕"/>
            </a:endParaRPr>
          </a:p>
        </p:txBody>
      </p:sp>
      <p:pic>
        <p:nvPicPr>
          <p:cNvPr id="114" name="그림 4"/>
          <p:cNvPicPr/>
          <p:nvPr/>
        </p:nvPicPr>
        <p:blipFill>
          <a:blip r:embed="rId3"/>
          <a:stretch/>
        </p:blipFill>
        <p:spPr>
          <a:xfrm>
            <a:off x="4763520" y="4008960"/>
            <a:ext cx="8752320" cy="1802160"/>
          </a:xfrm>
          <a:prstGeom prst="rect">
            <a:avLst/>
          </a:prstGeom>
          <a:ln w="0">
            <a:noFill/>
          </a:ln>
        </p:spPr>
      </p:pic>
      <p:sp>
        <p:nvSpPr>
          <p:cNvPr id="115" name="부제목 2"/>
          <p:cNvSpPr/>
          <p:nvPr/>
        </p:nvSpPr>
        <p:spPr>
          <a:xfrm>
            <a:off x="4346280" y="6445080"/>
            <a:ext cx="9586800" cy="93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JSP </a:t>
            </a: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기반 </a:t>
            </a: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Open  API </a:t>
            </a: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활용 </a:t>
            </a:r>
            <a:endParaRPr lang="en-US" sz="2400" b="0" strike="noStrike" spc="-1">
              <a:latin typeface="맑은 고딕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P2P(</a:t>
            </a: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상품</a:t>
            </a: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거래사이트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116" name="TextBox 6"/>
          <p:cNvSpPr/>
          <p:nvPr/>
        </p:nvSpPr>
        <p:spPr>
          <a:xfrm>
            <a:off x="4771440" y="8133480"/>
            <a:ext cx="87624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팀장 </a:t>
            </a:r>
            <a:r>
              <a:rPr lang="en-US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:  </a:t>
            </a:r>
            <a:r>
              <a:rPr lang="ko-KR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함혜중 </a:t>
            </a:r>
            <a:r>
              <a:rPr lang="en-US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	</a:t>
            </a:r>
            <a:r>
              <a:rPr lang="ko-KR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팀원 </a:t>
            </a:r>
            <a:r>
              <a:rPr lang="en-US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:  </a:t>
            </a:r>
            <a:r>
              <a:rPr lang="ko-KR" sz="2800" b="0" strike="noStrike" spc="-1">
                <a:solidFill>
                  <a:srgbClr val="000000"/>
                </a:solidFill>
                <a:latin typeface="210 디딤고딕 Light"/>
                <a:ea typeface="210 디딤고딕 Light"/>
              </a:rPr>
              <a:t>이민욱 김홍기 심재민 김성윤</a:t>
            </a:r>
            <a:endParaRPr lang="en-US" sz="2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469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3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494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498" name="표 7_0"/>
          <p:cNvGraphicFramePr/>
          <p:nvPr/>
        </p:nvGraphicFramePr>
        <p:xfrm>
          <a:off x="1256390" y="3009960"/>
          <a:ext cx="5184360" cy="3792960"/>
        </p:xfrm>
        <a:graphic>
          <a:graphicData uri="http://schemas.openxmlformats.org/drawingml/2006/table">
            <a:tbl>
              <a:tblPr/>
              <a:tblGrid>
                <a:gridCol w="518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2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메인페이지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상품목록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게시판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병원찾기</a:t>
                      </a:r>
                      <a:endParaRPr lang="en-US" sz="18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  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이동버튼이 있는 사이드바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케러셀을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이용한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광고베너</a:t>
                      </a:r>
                      <a:endParaRPr lang="en-US" altLang="ko-KR" sz="1800" b="1" strike="noStrike" spc="-1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배너를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클릭시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페이지 이동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로그인시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찜목록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정보수정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로그아웃으로 전환</a:t>
                      </a:r>
                      <a:endParaRPr lang="en-US" altLang="ko-KR" sz="1800" b="1" strike="noStrike" spc="-1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관리자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로그인시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관리자버튼 생성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그리드레이아웃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활용 인기상품 표기</a:t>
                      </a:r>
                      <a:endParaRPr lang="en-US" altLang="ko-KR" sz="1800" b="1" strike="noStrike" spc="-1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찜이 가장 많은 순서대로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찜버튼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안눌린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제품들은 뜨지 않음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F8EDF12-8F47-48D1-9D65-B00CC67484A5}"/>
              </a:ext>
            </a:extLst>
          </p:cNvPr>
          <p:cNvGrpSpPr/>
          <p:nvPr/>
        </p:nvGrpSpPr>
        <p:grpSpPr>
          <a:xfrm>
            <a:off x="7524350" y="1336017"/>
            <a:ext cx="9112993" cy="7613166"/>
            <a:chOff x="6805080" y="1202580"/>
            <a:chExt cx="10000800" cy="8867046"/>
          </a:xfrm>
        </p:grpSpPr>
        <p:pic>
          <p:nvPicPr>
            <p:cNvPr id="496" name="그림 56"/>
            <p:cNvPicPr/>
            <p:nvPr/>
          </p:nvPicPr>
          <p:blipFill rotWithShape="1">
            <a:blip r:embed="rId3"/>
            <a:srcRect b="85875"/>
            <a:stretch/>
          </p:blipFill>
          <p:spPr>
            <a:xfrm>
              <a:off x="6805080" y="1202580"/>
              <a:ext cx="10000800" cy="125388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497" name="타원 7_0"/>
            <p:cNvSpPr/>
            <p:nvPr/>
          </p:nvSpPr>
          <p:spPr>
            <a:xfrm>
              <a:off x="16344720" y="157896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00" name="타원 7_0"/>
            <p:cNvSpPr/>
            <p:nvPr/>
          </p:nvSpPr>
          <p:spPr>
            <a:xfrm>
              <a:off x="12680640" y="1496736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207846-C31A-46F6-AE44-86BF8F84A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763" t="5879" r="24814" b="1645"/>
            <a:stretch/>
          </p:blipFill>
          <p:spPr>
            <a:xfrm>
              <a:off x="8789083" y="2483573"/>
              <a:ext cx="6846394" cy="7586053"/>
            </a:xfrm>
            <a:prstGeom prst="rect">
              <a:avLst/>
            </a:prstGeom>
          </p:spPr>
        </p:pic>
        <p:sp>
          <p:nvSpPr>
            <p:cNvPr id="501" name="타원 7_0"/>
            <p:cNvSpPr/>
            <p:nvPr/>
          </p:nvSpPr>
          <p:spPr>
            <a:xfrm>
              <a:off x="9437117" y="68029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 dirty="0">
                <a:latin typeface="맑은 고딕"/>
              </a:endParaRPr>
            </a:p>
          </p:txBody>
        </p:sp>
        <p:sp>
          <p:nvSpPr>
            <p:cNvPr id="499" name="타원 7_0"/>
            <p:cNvSpPr/>
            <p:nvPr/>
          </p:nvSpPr>
          <p:spPr>
            <a:xfrm>
              <a:off x="9492746" y="3948396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 dirty="0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469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3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494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498" name="표 7_0"/>
          <p:cNvGraphicFramePr/>
          <p:nvPr/>
        </p:nvGraphicFramePr>
        <p:xfrm>
          <a:off x="1835280" y="3009960"/>
          <a:ext cx="5184360" cy="3655800"/>
        </p:xfrm>
        <a:graphic>
          <a:graphicData uri="http://schemas.openxmlformats.org/drawingml/2006/table">
            <a:tbl>
              <a:tblPr/>
              <a:tblGrid>
                <a:gridCol w="518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2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메인페이지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바탕"/>
                        </a:rPr>
                        <a:t>1. 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바탕"/>
                        </a:rPr>
                        <a:t>전체 상품을 최신순으로 가져오는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바탕"/>
                        </a:rPr>
                        <a:t>쿼리문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페이지를 한 그룹으로 형성해서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페이지씩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잘라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페이지네이션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구현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이전페이지는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보다 큰 페이지에서만 버튼이 </a:t>
                      </a: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기능동작하고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다음페이지는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보다 작을 경우만</a:t>
                      </a:r>
                      <a:endParaRPr lang="en-US" altLang="ko-KR" sz="1800" b="1" strike="noStrike" spc="-1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기능동작하는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코드로 기능구현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금액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자리 숫자마다 </a:t>
                      </a:r>
                      <a:r>
                        <a:rPr lang="en-US" alt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가 붙을 수 있게 처리</a:t>
                      </a:r>
                      <a:endParaRPr lang="en-US" altLang="ko-KR" sz="1800" b="1" strike="noStrike" spc="-1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현재 시간 기준으로 얼마전에 </a:t>
                      </a:r>
                      <a:r>
                        <a:rPr lang="ko-KR" alt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올렸는지 표시</a:t>
                      </a:r>
                      <a:endParaRPr lang="en-US" altLang="ko-KR" sz="1800" b="1" strike="noStrike" spc="-1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A58E790-2866-409C-A306-891C3BBF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720" y="1081488"/>
            <a:ext cx="8329238" cy="5032248"/>
          </a:xfrm>
          <a:prstGeom prst="rect">
            <a:avLst/>
          </a:prstGeom>
        </p:spPr>
      </p:pic>
      <p:sp>
        <p:nvSpPr>
          <p:cNvPr id="501" name="타원 7_0"/>
          <p:cNvSpPr/>
          <p:nvPr/>
        </p:nvSpPr>
        <p:spPr>
          <a:xfrm>
            <a:off x="10842624" y="4457340"/>
            <a:ext cx="394920" cy="380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497" name="타원 7_0"/>
          <p:cNvSpPr/>
          <p:nvPr/>
        </p:nvSpPr>
        <p:spPr>
          <a:xfrm>
            <a:off x="10713060" y="1722480"/>
            <a:ext cx="394920" cy="380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6FA81-4D64-465A-9866-12854BB2C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6" t="69000" r="26893" b="1854"/>
          <a:stretch/>
        </p:blipFill>
        <p:spPr>
          <a:xfrm>
            <a:off x="9534960" y="6113736"/>
            <a:ext cx="7449432" cy="2998224"/>
          </a:xfrm>
          <a:prstGeom prst="rect">
            <a:avLst/>
          </a:prstGeom>
        </p:spPr>
      </p:pic>
      <p:sp>
        <p:nvSpPr>
          <p:cNvPr id="499" name="타원 7_0"/>
          <p:cNvSpPr/>
          <p:nvPr/>
        </p:nvSpPr>
        <p:spPr>
          <a:xfrm>
            <a:off x="11809800" y="8219340"/>
            <a:ext cx="394920" cy="380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500" name="타원 7_0"/>
          <p:cNvSpPr/>
          <p:nvPr/>
        </p:nvSpPr>
        <p:spPr>
          <a:xfrm>
            <a:off x="13799076" y="8216640"/>
            <a:ext cx="394920" cy="380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lang="en-US" sz="1800" b="0" strike="noStrike" spc="-1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7558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503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27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528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532" name="표 7_0"/>
          <p:cNvGraphicFramePr/>
          <p:nvPr>
            <p:extLst>
              <p:ext uri="{D42A27DB-BD31-4B8C-83A1-F6EECF244321}">
                <p14:modId xmlns:p14="http://schemas.microsoft.com/office/powerpoint/2010/main" val="571635204"/>
              </p:ext>
            </p:extLst>
          </p:nvPr>
        </p:nvGraphicFramePr>
        <p:xfrm>
          <a:off x="2835000" y="6932326"/>
          <a:ext cx="6521676" cy="2039815"/>
        </p:xfrm>
        <a:graphic>
          <a:graphicData uri="http://schemas.openxmlformats.org/drawingml/2006/table">
            <a:tbl>
              <a:tblPr/>
              <a:tblGrid>
                <a:gridCol w="6521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5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로그인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바탕"/>
                        </a:rPr>
                        <a:t>1.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아이디와 패스워드 </a:t>
                      </a:r>
                      <a:r>
                        <a:rPr lang="ko-KR" sz="14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입력창</a:t>
                      </a:r>
                      <a:endParaRPr lang="en-US" sz="14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화면 이동 버튼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회원가입 버튼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아이디 저장 버튼</a:t>
                      </a:r>
                      <a:endParaRPr lang="en-US" sz="14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네이버</a:t>
                      </a: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카카오 로그인 </a:t>
                      </a: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API </a:t>
                      </a:r>
                      <a:r>
                        <a:rPr lang="ko-KR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</a:t>
                      </a:r>
                      <a:endParaRPr lang="en-US" sz="14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4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아이디 저장 기능</a:t>
                      </a:r>
                      <a:endParaRPr lang="en-US" sz="14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아이디 찾기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및 새비밀번호 설정</a:t>
                      </a:r>
                      <a:r>
                        <a:rPr lang="en-US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4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개인정보 수정</a:t>
                      </a:r>
                      <a:endParaRPr lang="en-US" sz="14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AA0C2D4-DBA1-45C8-97B1-894ADDD90325}"/>
              </a:ext>
            </a:extLst>
          </p:cNvPr>
          <p:cNvGrpSpPr/>
          <p:nvPr/>
        </p:nvGrpSpPr>
        <p:grpSpPr>
          <a:xfrm>
            <a:off x="2019528" y="1054884"/>
            <a:ext cx="8417592" cy="5596392"/>
            <a:chOff x="1727280" y="0"/>
            <a:chExt cx="9360360" cy="6925320"/>
          </a:xfrm>
        </p:grpSpPr>
        <p:pic>
          <p:nvPicPr>
            <p:cNvPr id="530" name="그림 2"/>
            <p:cNvPicPr/>
            <p:nvPr/>
          </p:nvPicPr>
          <p:blipFill>
            <a:blip r:embed="rId3"/>
            <a:stretch/>
          </p:blipFill>
          <p:spPr>
            <a:xfrm>
              <a:off x="1727280" y="0"/>
              <a:ext cx="9360360" cy="692532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531" name="타원 7_0"/>
            <p:cNvSpPr/>
            <p:nvPr/>
          </p:nvSpPr>
          <p:spPr>
            <a:xfrm>
              <a:off x="4319640" y="1939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33" name="타원 7_0"/>
            <p:cNvSpPr/>
            <p:nvPr/>
          </p:nvSpPr>
          <p:spPr>
            <a:xfrm>
              <a:off x="4320000" y="2515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34" name="타원 7_0"/>
            <p:cNvSpPr/>
            <p:nvPr/>
          </p:nvSpPr>
          <p:spPr>
            <a:xfrm>
              <a:off x="4248000" y="3703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35" name="타원 7_0"/>
            <p:cNvSpPr/>
            <p:nvPr/>
          </p:nvSpPr>
          <p:spPr>
            <a:xfrm>
              <a:off x="7488360" y="2458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</p:grpSp>
      <p:sp>
        <p:nvSpPr>
          <p:cNvPr id="536" name="타원 7_0"/>
          <p:cNvSpPr/>
          <p:nvPr/>
        </p:nvSpPr>
        <p:spPr>
          <a:xfrm>
            <a:off x="12458520" y="4150620"/>
            <a:ext cx="394920" cy="38052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5</a:t>
            </a:r>
            <a:endParaRPr lang="en-US" sz="1800" b="0" strike="noStrike" spc="-1">
              <a:latin typeface="맑은 고딕"/>
            </a:endParaRPr>
          </a:p>
        </p:txBody>
      </p:sp>
      <p:pic>
        <p:nvPicPr>
          <p:cNvPr id="537" name="그림 32"/>
          <p:cNvPicPr/>
          <p:nvPr/>
        </p:nvPicPr>
        <p:blipFill>
          <a:blip r:embed="rId4"/>
          <a:stretch/>
        </p:blipFill>
        <p:spPr>
          <a:xfrm>
            <a:off x="13458055" y="1842651"/>
            <a:ext cx="3637810" cy="2189526"/>
          </a:xfrm>
          <a:prstGeom prst="rect">
            <a:avLst/>
          </a:prstGeom>
          <a:ln w="0">
            <a:noFill/>
          </a:ln>
        </p:spPr>
      </p:pic>
      <p:pic>
        <p:nvPicPr>
          <p:cNvPr id="538" name="그림 34"/>
          <p:cNvPicPr/>
          <p:nvPr/>
        </p:nvPicPr>
        <p:blipFill>
          <a:blip r:embed="rId5"/>
          <a:stretch/>
        </p:blipFill>
        <p:spPr>
          <a:xfrm>
            <a:off x="13494600" y="4315320"/>
            <a:ext cx="3589200" cy="1944180"/>
          </a:xfrm>
          <a:prstGeom prst="rect">
            <a:avLst/>
          </a:prstGeom>
          <a:ln w="0">
            <a:noFill/>
          </a:ln>
        </p:spPr>
      </p:pic>
      <p:pic>
        <p:nvPicPr>
          <p:cNvPr id="539" name="그림 36"/>
          <p:cNvPicPr/>
          <p:nvPr/>
        </p:nvPicPr>
        <p:blipFill>
          <a:blip r:embed="rId6"/>
          <a:stretch/>
        </p:blipFill>
        <p:spPr>
          <a:xfrm>
            <a:off x="10020408" y="6925680"/>
            <a:ext cx="3505608" cy="1942116"/>
          </a:xfrm>
          <a:prstGeom prst="rect">
            <a:avLst/>
          </a:prstGeom>
          <a:ln w="0">
            <a:noFill/>
          </a:ln>
        </p:spPr>
      </p:pic>
      <p:pic>
        <p:nvPicPr>
          <p:cNvPr id="540" name="그림 38"/>
          <p:cNvPicPr/>
          <p:nvPr/>
        </p:nvPicPr>
        <p:blipFill>
          <a:blip r:embed="rId7"/>
          <a:stretch/>
        </p:blipFill>
        <p:spPr>
          <a:xfrm>
            <a:off x="13740840" y="6925680"/>
            <a:ext cx="3342960" cy="218952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542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66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567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70" name="그림 13"/>
          <p:cNvPicPr/>
          <p:nvPr/>
        </p:nvPicPr>
        <p:blipFill>
          <a:blip r:embed="rId3"/>
          <a:stretch/>
        </p:blipFill>
        <p:spPr>
          <a:xfrm>
            <a:off x="2362368" y="1282069"/>
            <a:ext cx="4792272" cy="5110032"/>
          </a:xfrm>
          <a:prstGeom prst="rect">
            <a:avLst/>
          </a:prstGeom>
          <a:ln w="12600">
            <a:solidFill>
              <a:srgbClr val="9BBB59"/>
            </a:solidFill>
            <a:round/>
          </a:ln>
        </p:spPr>
      </p:pic>
      <p:sp>
        <p:nvSpPr>
          <p:cNvPr id="571" name="타원 7_0"/>
          <p:cNvSpPr/>
          <p:nvPr/>
        </p:nvSpPr>
        <p:spPr>
          <a:xfrm>
            <a:off x="2505889" y="2556098"/>
            <a:ext cx="355211" cy="337581"/>
          </a:xfrm>
          <a:prstGeom prst="ellipse">
            <a:avLst/>
          </a:prstGeom>
          <a:solidFill>
            <a:srgbClr val="FFFF00"/>
          </a:solidFill>
          <a:ln w="2556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맑은 고딕"/>
            </a:endParaRPr>
          </a:p>
        </p:txBody>
      </p:sp>
      <p:graphicFrame>
        <p:nvGraphicFramePr>
          <p:cNvPr id="572" name="표 7_0"/>
          <p:cNvGraphicFramePr/>
          <p:nvPr>
            <p:extLst>
              <p:ext uri="{D42A27DB-BD31-4B8C-83A1-F6EECF244321}">
                <p14:modId xmlns:p14="http://schemas.microsoft.com/office/powerpoint/2010/main" val="1041450238"/>
              </p:ext>
            </p:extLst>
          </p:nvPr>
        </p:nvGraphicFramePr>
        <p:xfrm>
          <a:off x="2526895" y="6532807"/>
          <a:ext cx="4954104" cy="2300765"/>
        </p:xfrm>
        <a:graphic>
          <a:graphicData uri="http://schemas.openxmlformats.org/drawingml/2006/table">
            <a:tbl>
              <a:tblPr/>
              <a:tblGrid>
                <a:gridCol w="495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3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0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회원가입</a:t>
                      </a:r>
                      <a:endParaRPr lang="en-US" sz="20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바탕"/>
                        </a:rPr>
                        <a:t>1. </a:t>
                      </a: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필수약관 동의시 확인버튼 활성화</a:t>
                      </a:r>
                      <a:endParaRPr lang="en-US" sz="16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8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필수입력정보</a:t>
                      </a:r>
                      <a:endParaRPr lang="en-US" sz="16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4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아이디 중복확인</a:t>
                      </a:r>
                      <a:endParaRPr lang="en-US" sz="16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8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주소검색 </a:t>
                      </a: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sz="1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</a:t>
                      </a:r>
                      <a:endParaRPr lang="en-US" sz="16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6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아이디 중복확인 및 </a:t>
                      </a:r>
                      <a:r>
                        <a:rPr lang="ko-KR" sz="16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정보입력시</a:t>
                      </a:r>
                      <a:r>
                        <a:rPr lang="ko-KR" sz="16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가입버튼 활성화</a:t>
                      </a:r>
                      <a:endParaRPr lang="en-US" sz="16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2C52289-61E8-468C-AA42-7C2E77B921AB}"/>
              </a:ext>
            </a:extLst>
          </p:cNvPr>
          <p:cNvGrpSpPr/>
          <p:nvPr/>
        </p:nvGrpSpPr>
        <p:grpSpPr>
          <a:xfrm>
            <a:off x="8842320" y="1691256"/>
            <a:ext cx="8122320" cy="5892144"/>
            <a:chOff x="8099640" y="462960"/>
            <a:chExt cx="8784360" cy="6624000"/>
          </a:xfrm>
        </p:grpSpPr>
        <p:pic>
          <p:nvPicPr>
            <p:cNvPr id="569" name="그림 6"/>
            <p:cNvPicPr/>
            <p:nvPr/>
          </p:nvPicPr>
          <p:blipFill>
            <a:blip r:embed="rId4"/>
            <a:stretch/>
          </p:blipFill>
          <p:spPr>
            <a:xfrm>
              <a:off x="8099640" y="462960"/>
              <a:ext cx="8784360" cy="662400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573" name="타원 7_0"/>
            <p:cNvSpPr/>
            <p:nvPr/>
          </p:nvSpPr>
          <p:spPr>
            <a:xfrm>
              <a:off x="9683640" y="2551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 dirty="0">
                <a:latin typeface="맑은 고딕"/>
              </a:endParaRPr>
            </a:p>
          </p:txBody>
        </p:sp>
        <p:sp>
          <p:nvSpPr>
            <p:cNvPr id="574" name="타원 7_0"/>
            <p:cNvSpPr/>
            <p:nvPr/>
          </p:nvSpPr>
          <p:spPr>
            <a:xfrm>
              <a:off x="14616360" y="2875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75" name="타원 7_0"/>
            <p:cNvSpPr/>
            <p:nvPr/>
          </p:nvSpPr>
          <p:spPr>
            <a:xfrm>
              <a:off x="14616360" y="4762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576" name="타원 7_0"/>
            <p:cNvSpPr/>
            <p:nvPr/>
          </p:nvSpPr>
          <p:spPr>
            <a:xfrm>
              <a:off x="12852360" y="5770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5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roup 2"/>
          <p:cNvGrpSpPr/>
          <p:nvPr/>
        </p:nvGrpSpPr>
        <p:grpSpPr>
          <a:xfrm rot="0"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542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3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4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5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6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7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8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9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0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1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2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3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4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5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6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7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8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9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0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1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2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3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4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5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66" name="Group 27"/>
          <p:cNvGrpSpPr/>
          <p:nvPr/>
        </p:nvGrpSpPr>
        <p:grpSpPr>
          <a:xfrm rot="0"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567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8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3640" y="2474480"/>
            <a:ext cx="7173326" cy="5296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578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2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603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606" name="표 7_0"/>
          <p:cNvGraphicFramePr/>
          <p:nvPr>
            <p:extLst>
              <p:ext uri="{D42A27DB-BD31-4B8C-83A1-F6EECF244321}">
                <p14:modId xmlns:p14="http://schemas.microsoft.com/office/powerpoint/2010/main" val="3809962070"/>
              </p:ext>
            </p:extLst>
          </p:nvPr>
        </p:nvGraphicFramePr>
        <p:xfrm>
          <a:off x="2092140" y="3745440"/>
          <a:ext cx="5166360" cy="3669480"/>
        </p:xfrm>
        <a:graphic>
          <a:graphicData uri="http://schemas.openxmlformats.org/drawingml/2006/table">
            <a:tbl>
              <a:tblPr/>
              <a:tblGrid>
                <a:gridCol w="516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관리자 페이지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활성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비활성사용자 통계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하루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한주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한달 거래통계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신규등록 제품수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최근 리뷰 및 평점확인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페이지별 </a:t>
                      </a:r>
                      <a:r>
                        <a:rPr lang="ko-KR" sz="18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트레픽통계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D65CCAF-2850-4978-B009-004C4409790A}"/>
              </a:ext>
            </a:extLst>
          </p:cNvPr>
          <p:cNvGrpSpPr/>
          <p:nvPr/>
        </p:nvGrpSpPr>
        <p:grpSpPr>
          <a:xfrm>
            <a:off x="8808821" y="1244916"/>
            <a:ext cx="7464780" cy="7795368"/>
            <a:chOff x="8316000" y="588960"/>
            <a:chExt cx="8388360" cy="9108360"/>
          </a:xfrm>
        </p:grpSpPr>
        <p:pic>
          <p:nvPicPr>
            <p:cNvPr id="605" name="그림 56"/>
            <p:cNvPicPr/>
            <p:nvPr/>
          </p:nvPicPr>
          <p:blipFill>
            <a:blip r:embed="rId3"/>
            <a:stretch/>
          </p:blipFill>
          <p:spPr>
            <a:xfrm>
              <a:off x="8316000" y="588960"/>
              <a:ext cx="8388360" cy="910836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607" name="타원 7_0"/>
            <p:cNvSpPr/>
            <p:nvPr/>
          </p:nvSpPr>
          <p:spPr>
            <a:xfrm>
              <a:off x="9144000" y="139896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08" name="타원 7_3"/>
            <p:cNvSpPr/>
            <p:nvPr/>
          </p:nvSpPr>
          <p:spPr>
            <a:xfrm>
              <a:off x="13248360" y="13417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09" name="타원 7_4"/>
            <p:cNvSpPr/>
            <p:nvPr/>
          </p:nvSpPr>
          <p:spPr>
            <a:xfrm>
              <a:off x="10152000" y="4279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10" name="타원 7_6"/>
            <p:cNvSpPr/>
            <p:nvPr/>
          </p:nvSpPr>
          <p:spPr>
            <a:xfrm>
              <a:off x="10476720" y="5374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11" name="타원 7_7"/>
            <p:cNvSpPr/>
            <p:nvPr/>
          </p:nvSpPr>
          <p:spPr>
            <a:xfrm>
              <a:off x="14833080" y="6634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5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613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37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638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299C18-0E30-457C-900E-5769790B0EE3}"/>
              </a:ext>
            </a:extLst>
          </p:cNvPr>
          <p:cNvGrpSpPr/>
          <p:nvPr/>
        </p:nvGrpSpPr>
        <p:grpSpPr>
          <a:xfrm>
            <a:off x="9325800" y="2085480"/>
            <a:ext cx="7173360" cy="5906160"/>
            <a:chOff x="9018720" y="894960"/>
            <a:chExt cx="8523000" cy="6840000"/>
          </a:xfrm>
        </p:grpSpPr>
        <p:pic>
          <p:nvPicPr>
            <p:cNvPr id="640" name="그림 56"/>
            <p:cNvPicPr/>
            <p:nvPr/>
          </p:nvPicPr>
          <p:blipFill>
            <a:blip r:embed="rId3"/>
            <a:stretch/>
          </p:blipFill>
          <p:spPr>
            <a:xfrm>
              <a:off x="9018720" y="894960"/>
              <a:ext cx="8523000" cy="684000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641" name="타원 7_8"/>
            <p:cNvSpPr/>
            <p:nvPr/>
          </p:nvSpPr>
          <p:spPr>
            <a:xfrm>
              <a:off x="10864800" y="13046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</p:grpSp>
      <p:graphicFrame>
        <p:nvGraphicFramePr>
          <p:cNvPr id="644" name="표 7_0"/>
          <p:cNvGraphicFramePr/>
          <p:nvPr/>
        </p:nvGraphicFramePr>
        <p:xfrm>
          <a:off x="2411280" y="7303680"/>
          <a:ext cx="5830920" cy="1483920"/>
        </p:xfrm>
        <a:graphic>
          <a:graphicData uri="http://schemas.openxmlformats.org/drawingml/2006/table">
            <a:tbl>
              <a:tblPr/>
              <a:tblGrid>
                <a:gridCol w="583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6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회원관리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</a:rPr>
                        <a:t>카테고리관리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카테고리정보 생성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확인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유저정보 확인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59595EA-D553-4A1B-AFF9-45B0736A3989}"/>
              </a:ext>
            </a:extLst>
          </p:cNvPr>
          <p:cNvGrpSpPr/>
          <p:nvPr/>
        </p:nvGrpSpPr>
        <p:grpSpPr>
          <a:xfrm>
            <a:off x="1788840" y="1597152"/>
            <a:ext cx="6741360" cy="5334288"/>
            <a:chOff x="949680" y="1362960"/>
            <a:chExt cx="7437600" cy="5568480"/>
          </a:xfrm>
        </p:grpSpPr>
        <p:pic>
          <p:nvPicPr>
            <p:cNvPr id="642" name="그림 58"/>
            <p:cNvPicPr/>
            <p:nvPr/>
          </p:nvPicPr>
          <p:blipFill>
            <a:blip r:embed="rId4"/>
            <a:stretch/>
          </p:blipFill>
          <p:spPr>
            <a:xfrm>
              <a:off x="949680" y="1362960"/>
              <a:ext cx="7437600" cy="556848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643" name="타원 7_9"/>
            <p:cNvSpPr/>
            <p:nvPr/>
          </p:nvSpPr>
          <p:spPr>
            <a:xfrm>
              <a:off x="3672000" y="168696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646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4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5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6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70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671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674" name="표 7_0"/>
          <p:cNvGraphicFramePr/>
          <p:nvPr/>
        </p:nvGraphicFramePr>
        <p:xfrm>
          <a:off x="1763280" y="3883320"/>
          <a:ext cx="5164200" cy="2520000"/>
        </p:xfrm>
        <a:graphic>
          <a:graphicData uri="http://schemas.openxmlformats.org/drawingml/2006/table">
            <a:tbl>
              <a:tblPr/>
              <a:tblGrid>
                <a:gridCol w="516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찜목록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로그인유저 아이디와 올린 게시물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endParaRPr lang="en-US" sz="1800" b="0" strike="noStrike" spc="-1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찜한 개수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 상품 개수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상품이미지 및 제목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가격표시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가격순 오름차순 내림차순 정렬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F4C3886-F54C-4F35-AF49-AC7812B968AF}"/>
              </a:ext>
            </a:extLst>
          </p:cNvPr>
          <p:cNvGrpSpPr/>
          <p:nvPr/>
        </p:nvGrpSpPr>
        <p:grpSpPr>
          <a:xfrm>
            <a:off x="7604460" y="1166568"/>
            <a:ext cx="9140040" cy="7912104"/>
            <a:chOff x="7055640" y="630720"/>
            <a:chExt cx="10147680" cy="9024840"/>
          </a:xfrm>
        </p:grpSpPr>
        <p:pic>
          <p:nvPicPr>
            <p:cNvPr id="673" name="그림 56"/>
            <p:cNvPicPr/>
            <p:nvPr/>
          </p:nvPicPr>
          <p:blipFill>
            <a:blip r:embed="rId3"/>
            <a:stretch/>
          </p:blipFill>
          <p:spPr>
            <a:xfrm>
              <a:off x="7055640" y="630720"/>
              <a:ext cx="10147680" cy="902484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675" name="타원 7_0"/>
            <p:cNvSpPr/>
            <p:nvPr/>
          </p:nvSpPr>
          <p:spPr>
            <a:xfrm>
              <a:off x="10008000" y="2011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76" name="타원 7_3"/>
            <p:cNvSpPr/>
            <p:nvPr/>
          </p:nvSpPr>
          <p:spPr>
            <a:xfrm>
              <a:off x="7704360" y="3595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677" name="타원 7_4"/>
            <p:cNvSpPr/>
            <p:nvPr/>
          </p:nvSpPr>
          <p:spPr>
            <a:xfrm>
              <a:off x="15984720" y="3091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679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03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704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06" name="그림 5"/>
          <p:cNvPicPr/>
          <p:nvPr/>
        </p:nvPicPr>
        <p:blipFill>
          <a:blip r:embed="rId3"/>
          <a:srcRect r="50002"/>
          <a:stretch/>
        </p:blipFill>
        <p:spPr>
          <a:xfrm>
            <a:off x="1475232" y="1121664"/>
            <a:ext cx="3238608" cy="6412416"/>
          </a:xfrm>
          <a:prstGeom prst="rect">
            <a:avLst/>
          </a:prstGeom>
          <a:ln w="12600">
            <a:solidFill>
              <a:srgbClr val="9BBB59"/>
            </a:solidFill>
            <a:round/>
          </a:ln>
        </p:spPr>
      </p:pic>
      <p:graphicFrame>
        <p:nvGraphicFramePr>
          <p:cNvPr id="709" name="표 7_0"/>
          <p:cNvGraphicFramePr/>
          <p:nvPr>
            <p:extLst>
              <p:ext uri="{D42A27DB-BD31-4B8C-83A1-F6EECF244321}">
                <p14:modId xmlns:p14="http://schemas.microsoft.com/office/powerpoint/2010/main" val="3766550464"/>
              </p:ext>
            </p:extLst>
          </p:nvPr>
        </p:nvGraphicFramePr>
        <p:xfrm>
          <a:off x="6914364" y="7843320"/>
          <a:ext cx="4458192" cy="1314231"/>
        </p:xfrm>
        <a:graphic>
          <a:graphicData uri="http://schemas.openxmlformats.org/drawingml/2006/table">
            <a:tbl>
              <a:tblPr/>
              <a:tblGrid>
                <a:gridCol w="445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상품판매</a:t>
                      </a:r>
                      <a:r>
                        <a:rPr lang="en-US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endParaRPr lang="en-US" sz="23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판매할 상품 카테고리 선택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2. API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지도검색으로 판매할 장소선택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D569ACF-0EB9-4942-A971-FB52BB762A4C}"/>
              </a:ext>
            </a:extLst>
          </p:cNvPr>
          <p:cNvGrpSpPr/>
          <p:nvPr/>
        </p:nvGrpSpPr>
        <p:grpSpPr>
          <a:xfrm>
            <a:off x="5628480" y="1121664"/>
            <a:ext cx="4458192" cy="6469296"/>
            <a:chOff x="5255640" y="734040"/>
            <a:chExt cx="4593960" cy="6856920"/>
          </a:xfrm>
        </p:grpSpPr>
        <p:pic>
          <p:nvPicPr>
            <p:cNvPr id="707" name="그림 6"/>
            <p:cNvPicPr/>
            <p:nvPr/>
          </p:nvPicPr>
          <p:blipFill>
            <a:blip r:embed="rId4"/>
            <a:stretch/>
          </p:blipFill>
          <p:spPr>
            <a:xfrm>
              <a:off x="5255640" y="734040"/>
              <a:ext cx="4593960" cy="685692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710" name="타원 7_0"/>
            <p:cNvSpPr/>
            <p:nvPr/>
          </p:nvSpPr>
          <p:spPr>
            <a:xfrm>
              <a:off x="5292000" y="4135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E04F96-0E5B-41D8-B677-AD88F1A07074}"/>
              </a:ext>
            </a:extLst>
          </p:cNvPr>
          <p:cNvGrpSpPr/>
          <p:nvPr/>
        </p:nvGrpSpPr>
        <p:grpSpPr>
          <a:xfrm>
            <a:off x="11128320" y="1129448"/>
            <a:ext cx="5459256" cy="6461511"/>
            <a:chOff x="10548000" y="642960"/>
            <a:chExt cx="5765760" cy="6856920"/>
          </a:xfrm>
        </p:grpSpPr>
        <p:pic>
          <p:nvPicPr>
            <p:cNvPr id="708" name="그림 3"/>
            <p:cNvPicPr/>
            <p:nvPr/>
          </p:nvPicPr>
          <p:blipFill>
            <a:blip r:embed="rId5"/>
            <a:stretch/>
          </p:blipFill>
          <p:spPr>
            <a:xfrm>
              <a:off x="10548000" y="642960"/>
              <a:ext cx="5765760" cy="685692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711" name="타원 7_3"/>
            <p:cNvSpPr/>
            <p:nvPr/>
          </p:nvSpPr>
          <p:spPr>
            <a:xfrm>
              <a:off x="14797080" y="6295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713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37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738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741" name="표 7_0"/>
          <p:cNvGraphicFramePr/>
          <p:nvPr/>
        </p:nvGraphicFramePr>
        <p:xfrm>
          <a:off x="1763280" y="3883320"/>
          <a:ext cx="5164200" cy="3668760"/>
        </p:xfrm>
        <a:graphic>
          <a:graphicData uri="http://schemas.openxmlformats.org/drawingml/2006/table">
            <a:tbl>
              <a:tblPr/>
              <a:tblGrid>
                <a:gridCol w="516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상품판매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(2)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 카테고리 정보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2. 4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개이하 사진 등록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내용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가격 등록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유저 연락처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판매위치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게시물 등록완료 후 상품목록이동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B9E5408-A8AA-43AB-9670-B6BEED62A1AA}"/>
              </a:ext>
            </a:extLst>
          </p:cNvPr>
          <p:cNvGrpSpPr/>
          <p:nvPr/>
        </p:nvGrpSpPr>
        <p:grpSpPr>
          <a:xfrm>
            <a:off x="7350288" y="1153980"/>
            <a:ext cx="9432720" cy="7977240"/>
            <a:chOff x="7055640" y="642960"/>
            <a:chExt cx="10440360" cy="9036360"/>
          </a:xfrm>
        </p:grpSpPr>
        <p:pic>
          <p:nvPicPr>
            <p:cNvPr id="740" name="그림 7"/>
            <p:cNvPicPr/>
            <p:nvPr/>
          </p:nvPicPr>
          <p:blipFill>
            <a:blip r:embed="rId3"/>
            <a:stretch/>
          </p:blipFill>
          <p:spPr>
            <a:xfrm>
              <a:off x="7055640" y="642960"/>
              <a:ext cx="10440360" cy="903636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742" name="타원 7_0"/>
            <p:cNvSpPr/>
            <p:nvPr/>
          </p:nvSpPr>
          <p:spPr>
            <a:xfrm>
              <a:off x="11268720" y="1702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743" name="타원 7_3"/>
            <p:cNvSpPr/>
            <p:nvPr/>
          </p:nvSpPr>
          <p:spPr>
            <a:xfrm>
              <a:off x="11268360" y="2566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744" name="타원 7_4"/>
            <p:cNvSpPr/>
            <p:nvPr/>
          </p:nvSpPr>
          <p:spPr>
            <a:xfrm>
              <a:off x="11268360" y="4495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745" name="타원 7_0"/>
            <p:cNvSpPr/>
            <p:nvPr/>
          </p:nvSpPr>
          <p:spPr>
            <a:xfrm>
              <a:off x="11268720" y="6115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746" name="타원 7_0"/>
            <p:cNvSpPr/>
            <p:nvPr/>
          </p:nvSpPr>
          <p:spPr>
            <a:xfrm>
              <a:off x="11160720" y="88520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5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118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2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43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5" name="제목 1"/>
          <p:cNvSpPr/>
          <p:nvPr/>
        </p:nvSpPr>
        <p:spPr>
          <a:xfrm>
            <a:off x="3618360" y="1980000"/>
            <a:ext cx="10514520" cy="13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600" b="1" strike="noStrike" spc="-1">
                <a:solidFill>
                  <a:srgbClr val="144E37"/>
                </a:solidFill>
                <a:latin typeface="맑은 고딕"/>
                <a:ea typeface="DejaVu Sans"/>
              </a:rPr>
              <a:t>&lt;</a:t>
            </a:r>
            <a:r>
              <a:rPr lang="ko-KR" sz="4600" b="1" strike="noStrike" spc="-1">
                <a:solidFill>
                  <a:srgbClr val="144E37"/>
                </a:solidFill>
                <a:latin typeface="맑은 고딕"/>
                <a:ea typeface="DejaVu Sans"/>
              </a:rPr>
              <a:t>개발환경</a:t>
            </a:r>
            <a:r>
              <a:rPr lang="en-US" sz="4600" b="1" strike="noStrike" spc="-1">
                <a:solidFill>
                  <a:srgbClr val="144E37"/>
                </a:solidFill>
                <a:latin typeface="맑은 고딕"/>
                <a:ea typeface="DejaVu Sans"/>
              </a:rPr>
              <a:t>&gt;</a:t>
            </a:r>
            <a:endParaRPr lang="en-US" sz="4600" b="0" strike="noStrike" spc="-1">
              <a:latin typeface="맑은 고딕"/>
            </a:endParaRPr>
          </a:p>
        </p:txBody>
      </p:sp>
      <p:pic>
        <p:nvPicPr>
          <p:cNvPr id="146" name="그림 3_0"/>
          <p:cNvPicPr/>
          <p:nvPr/>
        </p:nvPicPr>
        <p:blipFill>
          <a:blip r:embed="rId3"/>
          <a:stretch/>
        </p:blipFill>
        <p:spPr>
          <a:xfrm>
            <a:off x="3600000" y="3215160"/>
            <a:ext cx="2607480" cy="1466280"/>
          </a:xfrm>
          <a:prstGeom prst="rect">
            <a:avLst/>
          </a:prstGeom>
          <a:ln w="0">
            <a:noFill/>
          </a:ln>
        </p:spPr>
      </p:pic>
      <p:pic>
        <p:nvPicPr>
          <p:cNvPr id="147" name="그림 4_0"/>
          <p:cNvPicPr/>
          <p:nvPr/>
        </p:nvPicPr>
        <p:blipFill>
          <a:blip r:embed="rId4"/>
          <a:stretch/>
        </p:blipFill>
        <p:spPr>
          <a:xfrm>
            <a:off x="7107840" y="3380040"/>
            <a:ext cx="3130200" cy="1136520"/>
          </a:xfrm>
          <a:prstGeom prst="rect">
            <a:avLst/>
          </a:prstGeom>
          <a:ln w="0">
            <a:noFill/>
          </a:ln>
        </p:spPr>
      </p:pic>
      <p:pic>
        <p:nvPicPr>
          <p:cNvPr id="148" name="그림 5_0"/>
          <p:cNvPicPr/>
          <p:nvPr/>
        </p:nvPicPr>
        <p:blipFill>
          <a:blip r:embed="rId5"/>
          <a:stretch/>
        </p:blipFill>
        <p:spPr>
          <a:xfrm>
            <a:off x="11245320" y="3171960"/>
            <a:ext cx="2982240" cy="1552680"/>
          </a:xfrm>
          <a:prstGeom prst="rect">
            <a:avLst/>
          </a:prstGeom>
          <a:ln w="0">
            <a:noFill/>
          </a:ln>
        </p:spPr>
      </p:pic>
      <p:pic>
        <p:nvPicPr>
          <p:cNvPr id="149" name="그림 6_0"/>
          <p:cNvPicPr/>
          <p:nvPr/>
        </p:nvPicPr>
        <p:blipFill>
          <a:blip r:embed="rId6"/>
          <a:stretch/>
        </p:blipFill>
        <p:spPr>
          <a:xfrm>
            <a:off x="3779280" y="5484600"/>
            <a:ext cx="2948040" cy="1517040"/>
          </a:xfrm>
          <a:prstGeom prst="rect">
            <a:avLst/>
          </a:prstGeom>
          <a:ln w="0">
            <a:noFill/>
          </a:ln>
        </p:spPr>
      </p:pic>
      <p:pic>
        <p:nvPicPr>
          <p:cNvPr id="150" name="그림 7_0"/>
          <p:cNvPicPr/>
          <p:nvPr/>
        </p:nvPicPr>
        <p:blipFill>
          <a:blip r:embed="rId7"/>
          <a:stretch/>
        </p:blipFill>
        <p:spPr>
          <a:xfrm>
            <a:off x="7989840" y="5089320"/>
            <a:ext cx="1771560" cy="230724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4" descr="아파치 톰캣 - 위키백과, 우리 모두의 백과사전"/>
          <p:cNvPicPr/>
          <p:nvPr/>
        </p:nvPicPr>
        <p:blipFill>
          <a:blip r:embed="rId8"/>
          <a:stretch/>
        </p:blipFill>
        <p:spPr>
          <a:xfrm>
            <a:off x="10898640" y="5043960"/>
            <a:ext cx="2877480" cy="2049840"/>
          </a:xfrm>
          <a:prstGeom prst="rect">
            <a:avLst/>
          </a:prstGeom>
          <a:ln w="0">
            <a:noFill/>
          </a:ln>
        </p:spPr>
      </p:pic>
      <p:sp>
        <p:nvSpPr>
          <p:cNvPr id="152" name="TextBox 2"/>
          <p:cNvSpPr/>
          <p:nvPr/>
        </p:nvSpPr>
        <p:spPr>
          <a:xfrm>
            <a:off x="5094000" y="4603320"/>
            <a:ext cx="786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17.0.8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53" name="TextBox 2_0"/>
          <p:cNvSpPr/>
          <p:nvPr/>
        </p:nvSpPr>
        <p:spPr>
          <a:xfrm>
            <a:off x="8322840" y="7397640"/>
            <a:ext cx="1736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2024.03(4.31.0)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54" name="TextBox 2_1"/>
          <p:cNvSpPr/>
          <p:nvPr/>
        </p:nvSpPr>
        <p:spPr>
          <a:xfrm>
            <a:off x="12970800" y="7384320"/>
            <a:ext cx="721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v10.1</a:t>
            </a:r>
            <a:endParaRPr lang="en-US" sz="1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748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72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773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777" name="표 7_0"/>
          <p:cNvGraphicFramePr/>
          <p:nvPr>
            <p:extLst>
              <p:ext uri="{D42A27DB-BD31-4B8C-83A1-F6EECF244321}">
                <p14:modId xmlns:p14="http://schemas.microsoft.com/office/powerpoint/2010/main" val="1120457752"/>
              </p:ext>
            </p:extLst>
          </p:nvPr>
        </p:nvGraphicFramePr>
        <p:xfrm>
          <a:off x="3060397" y="7886478"/>
          <a:ext cx="4656683" cy="1274622"/>
        </p:xfrm>
        <a:graphic>
          <a:graphicData uri="http://schemas.openxmlformats.org/drawingml/2006/table">
            <a:tbl>
              <a:tblPr/>
              <a:tblGrid>
                <a:gridCol w="4656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8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병원찾기</a:t>
                      </a:r>
                      <a:endParaRPr lang="en-US" sz="23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3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진료과 선택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3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인근 병원목록 보기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4C8DBAE-B7EC-414B-BA1E-9FDCA4C92E21}"/>
              </a:ext>
            </a:extLst>
          </p:cNvPr>
          <p:cNvGrpSpPr/>
          <p:nvPr/>
        </p:nvGrpSpPr>
        <p:grpSpPr>
          <a:xfrm>
            <a:off x="1700747" y="1288210"/>
            <a:ext cx="6497616" cy="6417264"/>
            <a:chOff x="1010160" y="0"/>
            <a:chExt cx="8133120" cy="8038800"/>
          </a:xfrm>
        </p:grpSpPr>
        <p:pic>
          <p:nvPicPr>
            <p:cNvPr id="775" name="그림 56"/>
            <p:cNvPicPr/>
            <p:nvPr/>
          </p:nvPicPr>
          <p:blipFill>
            <a:blip r:embed="rId3"/>
            <a:stretch/>
          </p:blipFill>
          <p:spPr>
            <a:xfrm>
              <a:off x="1010160" y="0"/>
              <a:ext cx="8133120" cy="803880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778" name="타원 7_0"/>
            <p:cNvSpPr/>
            <p:nvPr/>
          </p:nvSpPr>
          <p:spPr>
            <a:xfrm>
              <a:off x="3131640" y="4027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4CAD0A-A8B5-4AF1-B2F3-4779B663DF4E}"/>
              </a:ext>
            </a:extLst>
          </p:cNvPr>
          <p:cNvGrpSpPr/>
          <p:nvPr/>
        </p:nvGrpSpPr>
        <p:grpSpPr>
          <a:xfrm>
            <a:off x="9147240" y="1668426"/>
            <a:ext cx="7175760" cy="6264360"/>
            <a:chOff x="8640000" y="1784160"/>
            <a:chExt cx="9255960" cy="8038800"/>
          </a:xfrm>
        </p:grpSpPr>
        <p:pic>
          <p:nvPicPr>
            <p:cNvPr id="776" name="그림 57"/>
            <p:cNvPicPr/>
            <p:nvPr/>
          </p:nvPicPr>
          <p:blipFill>
            <a:blip r:embed="rId4"/>
            <a:stretch/>
          </p:blipFill>
          <p:spPr>
            <a:xfrm>
              <a:off x="8640000" y="1784160"/>
              <a:ext cx="9255960" cy="803880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779" name="타원 7_3"/>
            <p:cNvSpPr/>
            <p:nvPr/>
          </p:nvSpPr>
          <p:spPr>
            <a:xfrm>
              <a:off x="9972360" y="3178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781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6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7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5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0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1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3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4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05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806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7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809" name="표 7_0"/>
          <p:cNvGraphicFramePr/>
          <p:nvPr/>
        </p:nvGraphicFramePr>
        <p:xfrm>
          <a:off x="10676160" y="1254960"/>
          <a:ext cx="5164200" cy="3053160"/>
        </p:xfrm>
        <a:graphic>
          <a:graphicData uri="http://schemas.openxmlformats.org/drawingml/2006/table">
            <a:tbl>
              <a:tblPr/>
              <a:tblGrid>
                <a:gridCol w="516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상품상세페이지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 사진 좌우슬라이드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찜버튼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기본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빈하트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찜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빨간하트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판매자 이름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웹소켓을 이용한 채팅창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037AFBB-A864-4076-AACE-474F8AA2822A}"/>
              </a:ext>
            </a:extLst>
          </p:cNvPr>
          <p:cNvGrpSpPr/>
          <p:nvPr/>
        </p:nvGrpSpPr>
        <p:grpSpPr>
          <a:xfrm>
            <a:off x="1508379" y="1246668"/>
            <a:ext cx="8101080" cy="7761624"/>
            <a:chOff x="1439280" y="490680"/>
            <a:chExt cx="8892360" cy="8648640"/>
          </a:xfrm>
        </p:grpSpPr>
        <p:pic>
          <p:nvPicPr>
            <p:cNvPr id="808" name="그림 2"/>
            <p:cNvPicPr/>
            <p:nvPr/>
          </p:nvPicPr>
          <p:blipFill>
            <a:blip r:embed="rId3"/>
            <a:stretch/>
          </p:blipFill>
          <p:spPr>
            <a:xfrm>
              <a:off x="1439280" y="490680"/>
              <a:ext cx="8892360" cy="814464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810" name="타원 7_0"/>
            <p:cNvSpPr/>
            <p:nvPr/>
          </p:nvSpPr>
          <p:spPr>
            <a:xfrm>
              <a:off x="8172360" y="3718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11" name="타원 7_3"/>
            <p:cNvSpPr/>
            <p:nvPr/>
          </p:nvSpPr>
          <p:spPr>
            <a:xfrm>
              <a:off x="1835640" y="7282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12" name="타원 7_4"/>
            <p:cNvSpPr/>
            <p:nvPr/>
          </p:nvSpPr>
          <p:spPr>
            <a:xfrm>
              <a:off x="9144000" y="7231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13" name="타원 7_0"/>
            <p:cNvSpPr/>
            <p:nvPr/>
          </p:nvSpPr>
          <p:spPr>
            <a:xfrm>
              <a:off x="9864360" y="875880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</p:grpSp>
      <p:pic>
        <p:nvPicPr>
          <p:cNvPr id="814" name="그림 63"/>
          <p:cNvPicPr/>
          <p:nvPr/>
        </p:nvPicPr>
        <p:blipFill>
          <a:blip r:embed="rId4"/>
          <a:stretch/>
        </p:blipFill>
        <p:spPr>
          <a:xfrm>
            <a:off x="10620000" y="4675320"/>
            <a:ext cx="4495680" cy="456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816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7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8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9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0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2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3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4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5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6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8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9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0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40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841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844" name="표 7_0"/>
          <p:cNvGraphicFramePr/>
          <p:nvPr>
            <p:extLst>
              <p:ext uri="{D42A27DB-BD31-4B8C-83A1-F6EECF244321}">
                <p14:modId xmlns:p14="http://schemas.microsoft.com/office/powerpoint/2010/main" val="2794785301"/>
              </p:ext>
            </p:extLst>
          </p:nvPr>
        </p:nvGraphicFramePr>
        <p:xfrm>
          <a:off x="11041200" y="3389168"/>
          <a:ext cx="5164200" cy="2520000"/>
        </p:xfrm>
        <a:graphic>
          <a:graphicData uri="http://schemas.openxmlformats.org/drawingml/2006/table">
            <a:tbl>
              <a:tblPr/>
              <a:tblGrid>
                <a:gridCol w="516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상품상세페이지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</a:t>
                      </a:r>
                      <a:r>
                        <a:rPr lang="en-US" sz="23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23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제목 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내용 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가격 출력 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판매위치정보 지도 표시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7.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신규상품 출력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최대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개</a:t>
                      </a: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클릭으로 바로 이동 가능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D68CCFE-04AD-42F2-8540-53BBCF8A80CF}"/>
              </a:ext>
            </a:extLst>
          </p:cNvPr>
          <p:cNvGrpSpPr/>
          <p:nvPr/>
        </p:nvGrpSpPr>
        <p:grpSpPr>
          <a:xfrm>
            <a:off x="2724816" y="1291212"/>
            <a:ext cx="5873424" cy="7702776"/>
            <a:chOff x="889200" y="576720"/>
            <a:chExt cx="7642080" cy="9649800"/>
          </a:xfrm>
        </p:grpSpPr>
        <p:pic>
          <p:nvPicPr>
            <p:cNvPr id="843" name="그림 56"/>
            <p:cNvPicPr/>
            <p:nvPr/>
          </p:nvPicPr>
          <p:blipFill>
            <a:blip r:embed="rId3"/>
            <a:stretch/>
          </p:blipFill>
          <p:spPr>
            <a:xfrm>
              <a:off x="889200" y="576720"/>
              <a:ext cx="7642080" cy="964980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845" name="타원 7_0"/>
            <p:cNvSpPr/>
            <p:nvPr/>
          </p:nvSpPr>
          <p:spPr>
            <a:xfrm>
              <a:off x="7020000" y="2818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5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46" name="타원 7_3"/>
            <p:cNvSpPr/>
            <p:nvPr/>
          </p:nvSpPr>
          <p:spPr>
            <a:xfrm>
              <a:off x="6947640" y="5698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6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47" name="타원 7_4"/>
            <p:cNvSpPr/>
            <p:nvPr/>
          </p:nvSpPr>
          <p:spPr>
            <a:xfrm>
              <a:off x="7235640" y="85280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7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849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73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874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877" name="표 7_0"/>
          <p:cNvGraphicFramePr/>
          <p:nvPr>
            <p:extLst>
              <p:ext uri="{D42A27DB-BD31-4B8C-83A1-F6EECF244321}">
                <p14:modId xmlns:p14="http://schemas.microsoft.com/office/powerpoint/2010/main" val="2350800370"/>
              </p:ext>
            </p:extLst>
          </p:nvPr>
        </p:nvGraphicFramePr>
        <p:xfrm>
          <a:off x="11083873" y="1888380"/>
          <a:ext cx="4837680" cy="2662200"/>
        </p:xfrm>
        <a:graphic>
          <a:graphicData uri="http://schemas.openxmlformats.org/drawingml/2006/table">
            <a:tbl>
              <a:tblPr/>
              <a:tblGrid>
                <a:gridCol w="483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endParaRPr lang="en-US" sz="23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게시글 목록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페이징기능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0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글쓰기 버튼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BEF22B1-FB1E-4A8D-AE56-1BF4F088ADE2}"/>
              </a:ext>
            </a:extLst>
          </p:cNvPr>
          <p:cNvGrpSpPr/>
          <p:nvPr/>
        </p:nvGrpSpPr>
        <p:grpSpPr>
          <a:xfrm>
            <a:off x="1834560" y="1254960"/>
            <a:ext cx="7992720" cy="7488360"/>
            <a:chOff x="841680" y="710280"/>
            <a:chExt cx="8985600" cy="8033040"/>
          </a:xfrm>
        </p:grpSpPr>
        <p:pic>
          <p:nvPicPr>
            <p:cNvPr id="876" name="그림 9"/>
            <p:cNvPicPr/>
            <p:nvPr/>
          </p:nvPicPr>
          <p:blipFill>
            <a:blip r:embed="rId3"/>
            <a:stretch/>
          </p:blipFill>
          <p:spPr>
            <a:xfrm>
              <a:off x="841680" y="710280"/>
              <a:ext cx="8985600" cy="8033040"/>
            </a:xfrm>
            <a:prstGeom prst="rect">
              <a:avLst/>
            </a:prstGeom>
            <a:ln w="0">
              <a:solidFill>
                <a:srgbClr val="9BBB59"/>
              </a:solidFill>
            </a:ln>
          </p:spPr>
        </p:pic>
        <p:sp>
          <p:nvSpPr>
            <p:cNvPr id="878" name="타원 7_0"/>
            <p:cNvSpPr/>
            <p:nvPr/>
          </p:nvSpPr>
          <p:spPr>
            <a:xfrm>
              <a:off x="1439640" y="1903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79" name="타원 7_3"/>
            <p:cNvSpPr/>
            <p:nvPr/>
          </p:nvSpPr>
          <p:spPr>
            <a:xfrm>
              <a:off x="2303280" y="3466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80" name="타원 7_4"/>
            <p:cNvSpPr/>
            <p:nvPr/>
          </p:nvSpPr>
          <p:spPr>
            <a:xfrm>
              <a:off x="4464000" y="6151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881" name="타원 7_0"/>
            <p:cNvSpPr/>
            <p:nvPr/>
          </p:nvSpPr>
          <p:spPr>
            <a:xfrm>
              <a:off x="8028360" y="6835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roup 2"/>
          <p:cNvGrpSpPr/>
          <p:nvPr/>
        </p:nvGrpSpPr>
        <p:grpSpPr>
          <a:xfrm>
            <a:off x="-109800" y="-986760"/>
            <a:ext cx="18397080" cy="12259800"/>
            <a:chOff x="-109800" y="-986760"/>
            <a:chExt cx="18397080" cy="12259800"/>
          </a:xfrm>
        </p:grpSpPr>
        <p:sp>
          <p:nvSpPr>
            <p:cNvPr id="883" name="Freeform 3"/>
            <p:cNvSpPr/>
            <p:nvPr/>
          </p:nvSpPr>
          <p:spPr>
            <a:xfrm>
              <a:off x="-1098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4"/>
            <p:cNvSpPr/>
            <p:nvPr/>
          </p:nvSpPr>
          <p:spPr>
            <a:xfrm>
              <a:off x="602028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5"/>
            <p:cNvSpPr/>
            <p:nvPr/>
          </p:nvSpPr>
          <p:spPr>
            <a:xfrm>
              <a:off x="12150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6"/>
            <p:cNvSpPr/>
            <p:nvPr/>
          </p:nvSpPr>
          <p:spPr>
            <a:xfrm>
              <a:off x="29552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7"/>
            <p:cNvSpPr/>
            <p:nvPr/>
          </p:nvSpPr>
          <p:spPr>
            <a:xfrm>
              <a:off x="9084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8"/>
            <p:cNvSpPr/>
            <p:nvPr/>
          </p:nvSpPr>
          <p:spPr>
            <a:xfrm>
              <a:off x="15215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9"/>
            <p:cNvSpPr/>
            <p:nvPr/>
          </p:nvSpPr>
          <p:spPr>
            <a:xfrm>
              <a:off x="-1098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10"/>
            <p:cNvSpPr/>
            <p:nvPr/>
          </p:nvSpPr>
          <p:spPr>
            <a:xfrm>
              <a:off x="602028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11"/>
            <p:cNvSpPr/>
            <p:nvPr/>
          </p:nvSpPr>
          <p:spPr>
            <a:xfrm>
              <a:off x="12150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12"/>
            <p:cNvSpPr/>
            <p:nvPr/>
          </p:nvSpPr>
          <p:spPr>
            <a:xfrm>
              <a:off x="29552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13"/>
            <p:cNvSpPr/>
            <p:nvPr/>
          </p:nvSpPr>
          <p:spPr>
            <a:xfrm>
              <a:off x="9084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14"/>
            <p:cNvSpPr/>
            <p:nvPr/>
          </p:nvSpPr>
          <p:spPr>
            <a:xfrm>
              <a:off x="15215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Freeform 15"/>
            <p:cNvSpPr/>
            <p:nvPr/>
          </p:nvSpPr>
          <p:spPr>
            <a:xfrm>
              <a:off x="-1098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16"/>
            <p:cNvSpPr/>
            <p:nvPr/>
          </p:nvSpPr>
          <p:spPr>
            <a:xfrm>
              <a:off x="602028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17"/>
            <p:cNvSpPr/>
            <p:nvPr/>
          </p:nvSpPr>
          <p:spPr>
            <a:xfrm>
              <a:off x="12150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18"/>
            <p:cNvSpPr/>
            <p:nvPr/>
          </p:nvSpPr>
          <p:spPr>
            <a:xfrm>
              <a:off x="29552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19"/>
            <p:cNvSpPr/>
            <p:nvPr/>
          </p:nvSpPr>
          <p:spPr>
            <a:xfrm>
              <a:off x="9084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20"/>
            <p:cNvSpPr/>
            <p:nvPr/>
          </p:nvSpPr>
          <p:spPr>
            <a:xfrm>
              <a:off x="15215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21"/>
            <p:cNvSpPr/>
            <p:nvPr/>
          </p:nvSpPr>
          <p:spPr>
            <a:xfrm>
              <a:off x="-1098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22"/>
            <p:cNvSpPr/>
            <p:nvPr/>
          </p:nvSpPr>
          <p:spPr>
            <a:xfrm>
              <a:off x="602028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23"/>
            <p:cNvSpPr/>
            <p:nvPr/>
          </p:nvSpPr>
          <p:spPr>
            <a:xfrm>
              <a:off x="12150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24"/>
            <p:cNvSpPr/>
            <p:nvPr/>
          </p:nvSpPr>
          <p:spPr>
            <a:xfrm>
              <a:off x="29552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25"/>
            <p:cNvSpPr/>
            <p:nvPr/>
          </p:nvSpPr>
          <p:spPr>
            <a:xfrm>
              <a:off x="9084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26"/>
            <p:cNvSpPr/>
            <p:nvPr/>
          </p:nvSpPr>
          <p:spPr>
            <a:xfrm>
              <a:off x="15215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07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908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911" name="표 7_0"/>
          <p:cNvGraphicFramePr/>
          <p:nvPr>
            <p:extLst>
              <p:ext uri="{D42A27DB-BD31-4B8C-83A1-F6EECF244321}">
                <p14:modId xmlns:p14="http://schemas.microsoft.com/office/powerpoint/2010/main" val="741513589"/>
              </p:ext>
            </p:extLst>
          </p:nvPr>
        </p:nvGraphicFramePr>
        <p:xfrm>
          <a:off x="10912320" y="3089340"/>
          <a:ext cx="5164200" cy="3668760"/>
        </p:xfrm>
        <a:graphic>
          <a:graphicData uri="http://schemas.openxmlformats.org/drawingml/2006/table">
            <a:tbl>
              <a:tblPr/>
              <a:tblGrid>
                <a:gridCol w="516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게시글</a:t>
                      </a:r>
                      <a:endParaRPr lang="en-US" sz="23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게시글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좋아요 버튼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 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 버튼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작성자 접속시 활성화</a:t>
                      </a: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5.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댓글기능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A94378C-991A-40AA-BFAC-44AAB5769184}"/>
              </a:ext>
            </a:extLst>
          </p:cNvPr>
          <p:cNvGrpSpPr/>
          <p:nvPr/>
        </p:nvGrpSpPr>
        <p:grpSpPr>
          <a:xfrm>
            <a:off x="2338560" y="1810080"/>
            <a:ext cx="7957080" cy="7005240"/>
            <a:chOff x="1583280" y="627480"/>
            <a:chExt cx="8712360" cy="8187840"/>
          </a:xfrm>
        </p:grpSpPr>
        <p:pic>
          <p:nvPicPr>
            <p:cNvPr id="910" name="그림 11"/>
            <p:cNvPicPr/>
            <p:nvPr/>
          </p:nvPicPr>
          <p:blipFill>
            <a:blip r:embed="rId3"/>
            <a:stretch/>
          </p:blipFill>
          <p:spPr>
            <a:xfrm>
              <a:off x="1583280" y="627480"/>
              <a:ext cx="8712360" cy="818784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912" name="타원 7_0"/>
            <p:cNvSpPr/>
            <p:nvPr/>
          </p:nvSpPr>
          <p:spPr>
            <a:xfrm>
              <a:off x="1943640" y="1810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13" name="타원 7_3"/>
            <p:cNvSpPr/>
            <p:nvPr/>
          </p:nvSpPr>
          <p:spPr>
            <a:xfrm>
              <a:off x="2807640" y="294732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14" name="타원 7_4"/>
            <p:cNvSpPr/>
            <p:nvPr/>
          </p:nvSpPr>
          <p:spPr>
            <a:xfrm>
              <a:off x="3888000" y="5842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15" name="타원 7_0"/>
            <p:cNvSpPr/>
            <p:nvPr/>
          </p:nvSpPr>
          <p:spPr>
            <a:xfrm>
              <a:off x="6552000" y="6130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16" name="타원 7_0"/>
            <p:cNvSpPr/>
            <p:nvPr/>
          </p:nvSpPr>
          <p:spPr>
            <a:xfrm>
              <a:off x="3959280" y="7087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roup 2"/>
          <p:cNvGrpSpPr/>
          <p:nvPr/>
        </p:nvGrpSpPr>
        <p:grpSpPr>
          <a:xfrm>
            <a:off x="-109800" y="-986760"/>
            <a:ext cx="18397080" cy="12259800"/>
            <a:chOff x="-109800" y="-986760"/>
            <a:chExt cx="18397080" cy="12259800"/>
          </a:xfrm>
        </p:grpSpPr>
        <p:sp>
          <p:nvSpPr>
            <p:cNvPr id="918" name="Freeform 3"/>
            <p:cNvSpPr/>
            <p:nvPr/>
          </p:nvSpPr>
          <p:spPr>
            <a:xfrm>
              <a:off x="-1098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4"/>
            <p:cNvSpPr/>
            <p:nvPr/>
          </p:nvSpPr>
          <p:spPr>
            <a:xfrm>
              <a:off x="602028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"/>
            <p:cNvSpPr/>
            <p:nvPr/>
          </p:nvSpPr>
          <p:spPr>
            <a:xfrm>
              <a:off x="12150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Freeform 6"/>
            <p:cNvSpPr/>
            <p:nvPr/>
          </p:nvSpPr>
          <p:spPr>
            <a:xfrm>
              <a:off x="29552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Freeform 7"/>
            <p:cNvSpPr/>
            <p:nvPr/>
          </p:nvSpPr>
          <p:spPr>
            <a:xfrm>
              <a:off x="9084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Freeform 8"/>
            <p:cNvSpPr/>
            <p:nvPr/>
          </p:nvSpPr>
          <p:spPr>
            <a:xfrm>
              <a:off x="15215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Freeform 9"/>
            <p:cNvSpPr/>
            <p:nvPr/>
          </p:nvSpPr>
          <p:spPr>
            <a:xfrm>
              <a:off x="-1098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Freeform 10"/>
            <p:cNvSpPr/>
            <p:nvPr/>
          </p:nvSpPr>
          <p:spPr>
            <a:xfrm>
              <a:off x="602028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Freeform 11"/>
            <p:cNvSpPr/>
            <p:nvPr/>
          </p:nvSpPr>
          <p:spPr>
            <a:xfrm>
              <a:off x="12150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Freeform 12"/>
            <p:cNvSpPr/>
            <p:nvPr/>
          </p:nvSpPr>
          <p:spPr>
            <a:xfrm>
              <a:off x="29552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Freeform 13"/>
            <p:cNvSpPr/>
            <p:nvPr/>
          </p:nvSpPr>
          <p:spPr>
            <a:xfrm>
              <a:off x="9084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Freeform 14"/>
            <p:cNvSpPr/>
            <p:nvPr/>
          </p:nvSpPr>
          <p:spPr>
            <a:xfrm>
              <a:off x="15215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Freeform 15"/>
            <p:cNvSpPr/>
            <p:nvPr/>
          </p:nvSpPr>
          <p:spPr>
            <a:xfrm>
              <a:off x="-1098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Freeform 16"/>
            <p:cNvSpPr/>
            <p:nvPr/>
          </p:nvSpPr>
          <p:spPr>
            <a:xfrm>
              <a:off x="602028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Freeform 17"/>
            <p:cNvSpPr/>
            <p:nvPr/>
          </p:nvSpPr>
          <p:spPr>
            <a:xfrm>
              <a:off x="12150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Freeform 18"/>
            <p:cNvSpPr/>
            <p:nvPr/>
          </p:nvSpPr>
          <p:spPr>
            <a:xfrm>
              <a:off x="29552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Freeform 19"/>
            <p:cNvSpPr/>
            <p:nvPr/>
          </p:nvSpPr>
          <p:spPr>
            <a:xfrm>
              <a:off x="9084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Freeform 20"/>
            <p:cNvSpPr/>
            <p:nvPr/>
          </p:nvSpPr>
          <p:spPr>
            <a:xfrm>
              <a:off x="15215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Freeform 21"/>
            <p:cNvSpPr/>
            <p:nvPr/>
          </p:nvSpPr>
          <p:spPr>
            <a:xfrm>
              <a:off x="-1098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Freeform 22"/>
            <p:cNvSpPr/>
            <p:nvPr/>
          </p:nvSpPr>
          <p:spPr>
            <a:xfrm>
              <a:off x="602028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Freeform 23"/>
            <p:cNvSpPr/>
            <p:nvPr/>
          </p:nvSpPr>
          <p:spPr>
            <a:xfrm>
              <a:off x="12150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Freeform 24"/>
            <p:cNvSpPr/>
            <p:nvPr/>
          </p:nvSpPr>
          <p:spPr>
            <a:xfrm>
              <a:off x="29552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Freeform 25"/>
            <p:cNvSpPr/>
            <p:nvPr/>
          </p:nvSpPr>
          <p:spPr>
            <a:xfrm>
              <a:off x="9084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Freeform 26"/>
            <p:cNvSpPr/>
            <p:nvPr/>
          </p:nvSpPr>
          <p:spPr>
            <a:xfrm>
              <a:off x="15215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42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943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aphicFrame>
        <p:nvGraphicFramePr>
          <p:cNvPr id="945" name="표 7_0"/>
          <p:cNvGraphicFramePr/>
          <p:nvPr>
            <p:extLst>
              <p:ext uri="{D42A27DB-BD31-4B8C-83A1-F6EECF244321}">
                <p14:modId xmlns:p14="http://schemas.microsoft.com/office/powerpoint/2010/main" val="606726100"/>
              </p:ext>
            </p:extLst>
          </p:nvPr>
        </p:nvGraphicFramePr>
        <p:xfrm>
          <a:off x="12937152" y="3521724"/>
          <a:ext cx="3969456" cy="3072240"/>
        </p:xfrm>
        <a:graphic>
          <a:graphicData uri="http://schemas.openxmlformats.org/drawingml/2006/table">
            <a:tbl>
              <a:tblPr/>
              <a:tblGrid>
                <a:gridCol w="396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48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게시글 작성</a:t>
                      </a:r>
                      <a:r>
                        <a:rPr lang="en-US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sz="23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23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AFF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및 내용 작성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글 저장 버튼</a:t>
                      </a:r>
                      <a:endParaRPr lang="en-US" sz="1800" b="0" strike="noStrike" spc="-1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4. </a:t>
                      </a:r>
                      <a:r>
                        <a:rPr lang="ko-KR" sz="1800" b="1" strike="noStrike" spc="-1" dirty="0">
                          <a:solidFill>
                            <a:srgbClr val="000000"/>
                          </a:solidFill>
                          <a:latin typeface="맑은 고딕"/>
                        </a:rPr>
                        <a:t>글 수정 버튼</a:t>
                      </a:r>
                      <a:endParaRPr lang="en-US" sz="1800" b="0" strike="noStrike" spc="-1" dirty="0">
                        <a:latin typeface="맑은 고딕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2A1880D9-098F-4032-9FB7-EDB83A2D7EB4}"/>
              </a:ext>
            </a:extLst>
          </p:cNvPr>
          <p:cNvGrpSpPr/>
          <p:nvPr/>
        </p:nvGrpSpPr>
        <p:grpSpPr>
          <a:xfrm>
            <a:off x="1434936" y="1633728"/>
            <a:ext cx="5185080" cy="6425592"/>
            <a:chOff x="276840" y="678960"/>
            <a:chExt cx="6166080" cy="7380360"/>
          </a:xfrm>
        </p:grpSpPr>
        <p:pic>
          <p:nvPicPr>
            <p:cNvPr id="946" name="그림 13"/>
            <p:cNvPicPr/>
            <p:nvPr/>
          </p:nvPicPr>
          <p:blipFill>
            <a:blip r:embed="rId3"/>
            <a:stretch/>
          </p:blipFill>
          <p:spPr>
            <a:xfrm>
              <a:off x="276840" y="678960"/>
              <a:ext cx="6166080" cy="738036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948" name="타원 7_0"/>
            <p:cNvSpPr/>
            <p:nvPr/>
          </p:nvSpPr>
          <p:spPr>
            <a:xfrm>
              <a:off x="862920" y="139896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49" name="타원 7_3"/>
            <p:cNvSpPr/>
            <p:nvPr/>
          </p:nvSpPr>
          <p:spPr>
            <a:xfrm>
              <a:off x="791640" y="24940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맑은 고딕"/>
              </a:endParaRPr>
            </a:p>
          </p:txBody>
        </p:sp>
        <p:sp>
          <p:nvSpPr>
            <p:cNvPr id="950" name="타원 7_4"/>
            <p:cNvSpPr/>
            <p:nvPr/>
          </p:nvSpPr>
          <p:spPr>
            <a:xfrm>
              <a:off x="827640" y="546768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맑은 고딕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ECFFEE-891E-48AD-9CF6-E2EF0EBCBE5B}"/>
              </a:ext>
            </a:extLst>
          </p:cNvPr>
          <p:cNvGrpSpPr/>
          <p:nvPr/>
        </p:nvGrpSpPr>
        <p:grpSpPr>
          <a:xfrm>
            <a:off x="6945372" y="1616448"/>
            <a:ext cx="5464247" cy="6425592"/>
            <a:chOff x="6612120" y="714960"/>
            <a:chExt cx="6167520" cy="7327080"/>
          </a:xfrm>
        </p:grpSpPr>
        <p:pic>
          <p:nvPicPr>
            <p:cNvPr id="947" name="그림 2"/>
            <p:cNvPicPr/>
            <p:nvPr/>
          </p:nvPicPr>
          <p:blipFill>
            <a:blip r:embed="rId4"/>
            <a:stretch/>
          </p:blipFill>
          <p:spPr>
            <a:xfrm>
              <a:off x="6612120" y="714960"/>
              <a:ext cx="6167520" cy="7327080"/>
            </a:xfrm>
            <a:prstGeom prst="rect">
              <a:avLst/>
            </a:prstGeom>
            <a:ln w="12600">
              <a:solidFill>
                <a:srgbClr val="9BBB59"/>
              </a:solidFill>
              <a:round/>
            </a:ln>
          </p:spPr>
        </p:pic>
        <p:sp>
          <p:nvSpPr>
            <p:cNvPr id="951" name="타원 7_0"/>
            <p:cNvSpPr/>
            <p:nvPr/>
          </p:nvSpPr>
          <p:spPr>
            <a:xfrm>
              <a:off x="7128360" y="5518440"/>
              <a:ext cx="394920" cy="38052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A6A6A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4</a:t>
              </a:r>
              <a:endParaRPr lang="en-US" sz="1800" b="0" strike="noStrike" spc="-1">
                <a:latin typeface="맑은 고딕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953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4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5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6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8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9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0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1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2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3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4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5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6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7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8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9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0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1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2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3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4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5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6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77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978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9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80" name="TextBox 30"/>
          <p:cNvSpPr/>
          <p:nvPr/>
        </p:nvSpPr>
        <p:spPr>
          <a:xfrm>
            <a:off x="2622600" y="1910160"/>
            <a:ext cx="12707640" cy="134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ko-KR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시연</a:t>
            </a:r>
            <a:endParaRPr lang="en-US" sz="8850" b="0" strike="noStrike" spc="-1">
              <a:latin typeface="맑은 고딕"/>
            </a:endParaRPr>
          </a:p>
        </p:txBody>
      </p:sp>
      <p:sp>
        <p:nvSpPr>
          <p:cNvPr id="981" name="TextBox 56"/>
          <p:cNvSpPr/>
          <p:nvPr/>
        </p:nvSpPr>
        <p:spPr>
          <a:xfrm>
            <a:off x="1271520" y="5023800"/>
            <a:ext cx="1022400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u="sng" strike="noStrike" spc="-1">
                <a:solidFill>
                  <a:srgbClr val="0000FF"/>
                </a:solidFill>
                <a:uFillTx/>
                <a:latin typeface="Tlab 라곰 Bold"/>
                <a:ea typeface="Tlab 라곰 Bold"/>
                <a:hlinkClick r:id="rId3"/>
              </a:rPr>
              <a:t>&lt;&lt;아이마켓 바로가기&gt;&gt;</a:t>
            </a:r>
            <a:endParaRPr lang="en-US" sz="33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roup 2_1"/>
          <p:cNvGrpSpPr/>
          <p:nvPr/>
        </p:nvGrpSpPr>
        <p:grpSpPr>
          <a:xfrm>
            <a:off x="-54720" y="0"/>
            <a:ext cx="18396720" cy="10287000"/>
            <a:chOff x="-54720" y="-986760"/>
            <a:chExt cx="18396720" cy="12259800"/>
          </a:xfrm>
        </p:grpSpPr>
        <p:sp>
          <p:nvSpPr>
            <p:cNvPr id="1227" name="Freeform 3_1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8" name="Freeform 4_1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9" name="Freeform 5_1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0" name="Freeform 6_1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1" name="Freeform 7_1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2" name="Freeform 8_1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3" name="Freeform 9_1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4" name="Freeform 10_1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5" name="Freeform 11_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6" name="Freeform 12_1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7" name="Freeform 13_1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8" name="Freeform 14_1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9" name="Freeform 15_1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0" name="Freeform 16_1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1" name="Freeform 17_1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2" name="Freeform 18_1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3" name="Freeform 19_1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4" name="Freeform 20_1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5" name="Freeform 21_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6" name="Freeform 22_1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7" name="Freeform 23_1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8" name="Freeform 24_1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9" name="Freeform 25_1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0" name="Freeform 26_1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1" name="Group 27_1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252" name="Freeform 28_1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53" name="TextBox 29_1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54" name="TextBox 30_1"/>
          <p:cNvSpPr/>
          <p:nvPr/>
        </p:nvSpPr>
        <p:spPr>
          <a:xfrm>
            <a:off x="2622600" y="1910160"/>
            <a:ext cx="7398720" cy="134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프로젝트 평가</a:t>
            </a:r>
            <a:endParaRPr lang="en-US" sz="8850" b="0" strike="noStrike" spc="-1" dirty="0">
              <a:latin typeface="맑은 고딕"/>
            </a:endParaRPr>
          </a:p>
        </p:txBody>
      </p:sp>
      <p:sp>
        <p:nvSpPr>
          <p:cNvPr id="1255" name="TextBox 31_0"/>
          <p:cNvSpPr/>
          <p:nvPr/>
        </p:nvSpPr>
        <p:spPr>
          <a:xfrm>
            <a:off x="2957400" y="3434040"/>
            <a:ext cx="12372840" cy="22072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결과물 완성도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점수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8/10</a:t>
            </a: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en-US" altLang="ko-KR" sz="28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	</a:t>
            </a:r>
            <a:r>
              <a:rPr lang="ko-KR" altLang="ko-KR" sz="24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전체적인 완성도는 괜찮다고 생각하나 내가 원하는 </a:t>
            </a:r>
            <a:r>
              <a:rPr lang="ko-KR" altLang="ko-KR" sz="2400" b="0" strike="noStrike" spc="-1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모든것을</a:t>
            </a:r>
            <a:r>
              <a:rPr lang="ko-KR" altLang="ko-KR" sz="24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넣지 </a:t>
            </a:r>
            <a:r>
              <a:rPr lang="ko-KR" altLang="ko-KR" sz="2400" b="0" strike="noStrike" spc="-1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못한것이</a:t>
            </a:r>
            <a:r>
              <a:rPr lang="ko-KR" altLang="ko-KR" sz="24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아쉬움</a:t>
            </a:r>
            <a:r>
              <a:rPr lang="en-US" altLang="ko-KR" sz="24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  <a:endParaRPr lang="en-US" altLang="ko-KR" sz="2800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endParaRPr lang="en-US" altLang="ko-KR" sz="2800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800" b="0" strike="noStrike" spc="-1" dirty="0">
              <a:latin typeface="맑은 고딕"/>
            </a:endParaRPr>
          </a:p>
        </p:txBody>
      </p:sp>
      <p:grpSp>
        <p:nvGrpSpPr>
          <p:cNvPr id="1256" name="Group 32_0"/>
          <p:cNvGrpSpPr/>
          <p:nvPr/>
        </p:nvGrpSpPr>
        <p:grpSpPr>
          <a:xfrm>
            <a:off x="2682360" y="4992120"/>
            <a:ext cx="3990600" cy="892080"/>
            <a:chOff x="2682360" y="4992120"/>
            <a:chExt cx="3990600" cy="892080"/>
          </a:xfrm>
        </p:grpSpPr>
        <p:sp>
          <p:nvSpPr>
            <p:cNvPr id="1257" name="Freeform 33_0"/>
            <p:cNvSpPr/>
            <p:nvPr/>
          </p:nvSpPr>
          <p:spPr>
            <a:xfrm>
              <a:off x="268236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8" name="TextBox 34_0"/>
            <p:cNvSpPr/>
            <p:nvPr/>
          </p:nvSpPr>
          <p:spPr>
            <a:xfrm>
              <a:off x="268236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9" name="Group 35_0"/>
          <p:cNvGrpSpPr/>
          <p:nvPr/>
        </p:nvGrpSpPr>
        <p:grpSpPr>
          <a:xfrm>
            <a:off x="6231600" y="5407560"/>
            <a:ext cx="101880" cy="101880"/>
            <a:chOff x="6231600" y="5407560"/>
            <a:chExt cx="101880" cy="101880"/>
          </a:xfrm>
        </p:grpSpPr>
        <p:sp>
          <p:nvSpPr>
            <p:cNvPr id="1260" name="Freeform 36_0"/>
            <p:cNvSpPr/>
            <p:nvPr/>
          </p:nvSpPr>
          <p:spPr>
            <a:xfrm>
              <a:off x="62316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1" name="TextBox 37_0"/>
            <p:cNvSpPr/>
            <p:nvPr/>
          </p:nvSpPr>
          <p:spPr>
            <a:xfrm>
              <a:off x="6241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2" name="Group 38_0"/>
          <p:cNvGrpSpPr/>
          <p:nvPr/>
        </p:nvGrpSpPr>
        <p:grpSpPr>
          <a:xfrm>
            <a:off x="3021840" y="5407560"/>
            <a:ext cx="101880" cy="101880"/>
            <a:chOff x="3021840" y="5407560"/>
            <a:chExt cx="101880" cy="101880"/>
          </a:xfrm>
        </p:grpSpPr>
        <p:sp>
          <p:nvSpPr>
            <p:cNvPr id="1263" name="Freeform 39_0"/>
            <p:cNvSpPr/>
            <p:nvPr/>
          </p:nvSpPr>
          <p:spPr>
            <a:xfrm>
              <a:off x="302184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4" name="TextBox 40_0"/>
            <p:cNvSpPr/>
            <p:nvPr/>
          </p:nvSpPr>
          <p:spPr>
            <a:xfrm>
              <a:off x="303156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65" name="TextBox 41_0"/>
          <p:cNvSpPr/>
          <p:nvPr/>
        </p:nvSpPr>
        <p:spPr>
          <a:xfrm>
            <a:off x="2682360" y="5123160"/>
            <a:ext cx="398736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잘한점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66" name="Group 42_0"/>
          <p:cNvGrpSpPr/>
          <p:nvPr/>
        </p:nvGrpSpPr>
        <p:grpSpPr>
          <a:xfrm>
            <a:off x="7146720" y="4992120"/>
            <a:ext cx="3990600" cy="892080"/>
            <a:chOff x="7146720" y="4992120"/>
            <a:chExt cx="3990600" cy="892080"/>
          </a:xfrm>
        </p:grpSpPr>
        <p:sp>
          <p:nvSpPr>
            <p:cNvPr id="1267" name="Freeform 43_0"/>
            <p:cNvSpPr/>
            <p:nvPr/>
          </p:nvSpPr>
          <p:spPr>
            <a:xfrm>
              <a:off x="71467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8" name="TextBox 44_0"/>
            <p:cNvSpPr/>
            <p:nvPr/>
          </p:nvSpPr>
          <p:spPr>
            <a:xfrm>
              <a:off x="71467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9" name="Group 45_0"/>
          <p:cNvGrpSpPr/>
          <p:nvPr/>
        </p:nvGrpSpPr>
        <p:grpSpPr>
          <a:xfrm>
            <a:off x="10695960" y="5407560"/>
            <a:ext cx="101880" cy="101880"/>
            <a:chOff x="10695960" y="5407560"/>
            <a:chExt cx="101880" cy="101880"/>
          </a:xfrm>
        </p:grpSpPr>
        <p:sp>
          <p:nvSpPr>
            <p:cNvPr id="1270" name="Freeform 46_0"/>
            <p:cNvSpPr/>
            <p:nvPr/>
          </p:nvSpPr>
          <p:spPr>
            <a:xfrm>
              <a:off x="106959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1" name="TextBox 47_0"/>
            <p:cNvSpPr/>
            <p:nvPr/>
          </p:nvSpPr>
          <p:spPr>
            <a:xfrm>
              <a:off x="10705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2" name="Group 48_0"/>
          <p:cNvGrpSpPr/>
          <p:nvPr/>
        </p:nvGrpSpPr>
        <p:grpSpPr>
          <a:xfrm>
            <a:off x="7486200" y="5407560"/>
            <a:ext cx="101880" cy="101880"/>
            <a:chOff x="7486200" y="5407560"/>
            <a:chExt cx="101880" cy="101880"/>
          </a:xfrm>
        </p:grpSpPr>
        <p:sp>
          <p:nvSpPr>
            <p:cNvPr id="1273" name="Freeform 49_0"/>
            <p:cNvSpPr/>
            <p:nvPr/>
          </p:nvSpPr>
          <p:spPr>
            <a:xfrm>
              <a:off x="74862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4" name="TextBox 50_1"/>
            <p:cNvSpPr/>
            <p:nvPr/>
          </p:nvSpPr>
          <p:spPr>
            <a:xfrm>
              <a:off x="74959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75" name="TextBox 51_1"/>
          <p:cNvSpPr/>
          <p:nvPr/>
        </p:nvSpPr>
        <p:spPr>
          <a:xfrm>
            <a:off x="71467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tabLst>
                <a:tab pos="0" algn="l"/>
              </a:tabLst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보안할점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76" name="Group 52_0"/>
          <p:cNvGrpSpPr/>
          <p:nvPr/>
        </p:nvGrpSpPr>
        <p:grpSpPr>
          <a:xfrm>
            <a:off x="11614320" y="4992120"/>
            <a:ext cx="3990600" cy="892080"/>
            <a:chOff x="11614320" y="4992120"/>
            <a:chExt cx="3990600" cy="892080"/>
          </a:xfrm>
        </p:grpSpPr>
        <p:sp>
          <p:nvSpPr>
            <p:cNvPr id="1277" name="Freeform 53_0"/>
            <p:cNvSpPr/>
            <p:nvPr/>
          </p:nvSpPr>
          <p:spPr>
            <a:xfrm>
              <a:off x="116143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8" name="TextBox 54_0"/>
            <p:cNvSpPr/>
            <p:nvPr/>
          </p:nvSpPr>
          <p:spPr>
            <a:xfrm>
              <a:off x="116143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9" name="Group 55_0"/>
          <p:cNvGrpSpPr/>
          <p:nvPr/>
        </p:nvGrpSpPr>
        <p:grpSpPr>
          <a:xfrm>
            <a:off x="15163560" y="5407560"/>
            <a:ext cx="101880" cy="101880"/>
            <a:chOff x="15163560" y="5407560"/>
            <a:chExt cx="101880" cy="101880"/>
          </a:xfrm>
        </p:grpSpPr>
        <p:sp>
          <p:nvSpPr>
            <p:cNvPr id="1280" name="Freeform 56_0"/>
            <p:cNvSpPr/>
            <p:nvPr/>
          </p:nvSpPr>
          <p:spPr>
            <a:xfrm>
              <a:off x="151635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1" name="TextBox 57_1"/>
            <p:cNvSpPr/>
            <p:nvPr/>
          </p:nvSpPr>
          <p:spPr>
            <a:xfrm>
              <a:off x="1517328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2" name="Group 58_0"/>
          <p:cNvGrpSpPr/>
          <p:nvPr/>
        </p:nvGrpSpPr>
        <p:grpSpPr>
          <a:xfrm>
            <a:off x="11953800" y="5407560"/>
            <a:ext cx="101880" cy="101880"/>
            <a:chOff x="11953800" y="5407560"/>
            <a:chExt cx="101880" cy="101880"/>
          </a:xfrm>
        </p:grpSpPr>
        <p:sp>
          <p:nvSpPr>
            <p:cNvPr id="1283" name="Freeform 59_0"/>
            <p:cNvSpPr/>
            <p:nvPr/>
          </p:nvSpPr>
          <p:spPr>
            <a:xfrm>
              <a:off x="119538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4" name="TextBox 60_0"/>
            <p:cNvSpPr/>
            <p:nvPr/>
          </p:nvSpPr>
          <p:spPr>
            <a:xfrm>
              <a:off x="119635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85" name="TextBox 61_0"/>
          <p:cNvSpPr/>
          <p:nvPr/>
        </p:nvSpPr>
        <p:spPr>
          <a:xfrm>
            <a:off x="116143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느낀점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86" name="Group 62_0"/>
          <p:cNvGrpSpPr/>
          <p:nvPr/>
        </p:nvGrpSpPr>
        <p:grpSpPr>
          <a:xfrm>
            <a:off x="2682360" y="5825160"/>
            <a:ext cx="3990600" cy="2589480"/>
            <a:chOff x="2682360" y="5825160"/>
            <a:chExt cx="3990600" cy="2589480"/>
          </a:xfrm>
        </p:grpSpPr>
        <p:sp>
          <p:nvSpPr>
            <p:cNvPr id="1287" name="Freeform 63_0"/>
            <p:cNvSpPr/>
            <p:nvPr/>
          </p:nvSpPr>
          <p:spPr>
            <a:xfrm>
              <a:off x="268236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8" name="TextBox 64_0"/>
            <p:cNvSpPr/>
            <p:nvPr/>
          </p:nvSpPr>
          <p:spPr>
            <a:xfrm>
              <a:off x="268236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9" name="Group 65_0"/>
          <p:cNvGrpSpPr/>
          <p:nvPr/>
        </p:nvGrpSpPr>
        <p:grpSpPr>
          <a:xfrm>
            <a:off x="7146720" y="5825160"/>
            <a:ext cx="3990600" cy="2589480"/>
            <a:chOff x="7146720" y="5825160"/>
            <a:chExt cx="3990600" cy="2589480"/>
          </a:xfrm>
        </p:grpSpPr>
        <p:sp>
          <p:nvSpPr>
            <p:cNvPr id="1290" name="Freeform 66_0"/>
            <p:cNvSpPr/>
            <p:nvPr/>
          </p:nvSpPr>
          <p:spPr>
            <a:xfrm>
              <a:off x="71467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1" name="TextBox 67_0"/>
            <p:cNvSpPr/>
            <p:nvPr/>
          </p:nvSpPr>
          <p:spPr>
            <a:xfrm>
              <a:off x="71467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2" name="Group 68_0"/>
          <p:cNvGrpSpPr/>
          <p:nvPr/>
        </p:nvGrpSpPr>
        <p:grpSpPr>
          <a:xfrm>
            <a:off x="11614320" y="5825160"/>
            <a:ext cx="3990600" cy="2589480"/>
            <a:chOff x="11614320" y="5825160"/>
            <a:chExt cx="3990600" cy="2589480"/>
          </a:xfrm>
        </p:grpSpPr>
        <p:sp>
          <p:nvSpPr>
            <p:cNvPr id="1293" name="Freeform 69_0"/>
            <p:cNvSpPr/>
            <p:nvPr/>
          </p:nvSpPr>
          <p:spPr>
            <a:xfrm>
              <a:off x="116143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4" name="TextBox 70_0"/>
            <p:cNvSpPr/>
            <p:nvPr/>
          </p:nvSpPr>
          <p:spPr>
            <a:xfrm>
              <a:off x="116143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95" name="TextBox 71_0"/>
          <p:cNvSpPr/>
          <p:nvPr/>
        </p:nvSpPr>
        <p:spPr>
          <a:xfrm>
            <a:off x="2988000" y="6153120"/>
            <a:ext cx="3376080" cy="238744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3770"/>
              </a:lnSpc>
              <a:defRPr/>
            </a:pPr>
            <a:r>
              <a:rPr lang="ko-KR" altLang="ko-KR" sz="2400" b="0" strike="noStrike" spc="-1" dirty="0">
                <a:latin typeface="맑은 고딕"/>
              </a:rPr>
              <a:t>기한내에 완성하였고 </a:t>
            </a:r>
            <a:r>
              <a:rPr lang="en-US" altLang="ko-KR" sz="2400" b="0" strike="noStrike" spc="-1" dirty="0">
                <a:latin typeface="맑은 고딕"/>
              </a:rPr>
              <a:t>MVC</a:t>
            </a:r>
            <a:r>
              <a:rPr lang="ko-KR" altLang="ko-KR" sz="2400" b="0" strike="noStrike" spc="-1" dirty="0">
                <a:latin typeface="맑은 고딕"/>
              </a:rPr>
              <a:t>모델</a:t>
            </a:r>
            <a:r>
              <a:rPr lang="en-US" altLang="ko-KR" sz="2400" b="0" strike="noStrike" spc="-1" dirty="0">
                <a:latin typeface="맑은 고딕"/>
              </a:rPr>
              <a:t>2</a:t>
            </a:r>
            <a:r>
              <a:rPr lang="ko-KR" altLang="ko-KR" sz="2400" b="0" strike="noStrike" spc="-1" dirty="0">
                <a:latin typeface="맑은 고딕"/>
              </a:rPr>
              <a:t>방식을 이용해 </a:t>
            </a:r>
            <a:r>
              <a:rPr lang="ko-KR" altLang="ko-KR" sz="2400" b="0" strike="noStrike" spc="-1" dirty="0" err="1">
                <a:latin typeface="맑은 고딕"/>
              </a:rPr>
              <a:t>구현하였던점</a:t>
            </a:r>
            <a:r>
              <a:rPr lang="en-US" altLang="ko-KR" sz="2400" b="0" strike="noStrike" spc="-1" dirty="0">
                <a:latin typeface="맑은 고딕"/>
              </a:rPr>
              <a:t>. </a:t>
            </a:r>
            <a:r>
              <a:rPr lang="ko-KR" altLang="ko-KR" sz="2400" b="0" strike="noStrike" spc="-1" dirty="0">
                <a:latin typeface="맑은 고딕"/>
              </a:rPr>
              <a:t>팀원들간 의사소통이 잘 </a:t>
            </a:r>
            <a:r>
              <a:rPr lang="ko-KR" altLang="ko-KR" sz="2400" b="0" strike="noStrike" spc="-1" dirty="0" err="1">
                <a:latin typeface="맑은 고딕"/>
              </a:rPr>
              <a:t>되었던점</a:t>
            </a:r>
            <a:r>
              <a:rPr lang="en-US" altLang="ko-KR" sz="2400" b="0" strike="noStrike" spc="-1" dirty="0">
                <a:latin typeface="맑은 고딕"/>
              </a:rPr>
              <a:t>.</a:t>
            </a:r>
          </a:p>
          <a:p>
            <a:pPr algn="just">
              <a:lnSpc>
                <a:spcPts val="3770"/>
              </a:lnSpc>
              <a:defRPr/>
            </a:pP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1296" name="TextBox 72_0"/>
          <p:cNvSpPr/>
          <p:nvPr/>
        </p:nvSpPr>
        <p:spPr>
          <a:xfrm>
            <a:off x="7453800" y="6153120"/>
            <a:ext cx="3376080" cy="18466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2000" b="0" strike="noStrike" spc="-1" dirty="0">
                <a:latin typeface="맑은 고딕"/>
              </a:rPr>
              <a:t>개발과정에서 단계를 나누어 초기에 최소사양구현</a:t>
            </a:r>
            <a:r>
              <a:rPr lang="en-US" altLang="ko-KR" sz="2000" b="0" strike="noStrike" spc="-1" dirty="0">
                <a:latin typeface="맑은 고딕"/>
              </a:rPr>
              <a:t>, </a:t>
            </a:r>
            <a:r>
              <a:rPr lang="ko-KR" altLang="ko-KR" sz="2000" b="0" strike="noStrike" spc="-1" dirty="0">
                <a:latin typeface="맑은 고딕"/>
              </a:rPr>
              <a:t>중간에 디테일구현</a:t>
            </a:r>
            <a:r>
              <a:rPr lang="en-US" altLang="ko-KR" sz="2000" b="0" strike="noStrike" spc="-1" dirty="0">
                <a:latin typeface="맑은 고딕"/>
              </a:rPr>
              <a:t>, </a:t>
            </a:r>
            <a:r>
              <a:rPr lang="ko-KR" altLang="ko-KR" sz="2000" b="0" strike="noStrike" spc="-1" dirty="0">
                <a:latin typeface="맑은 고딕"/>
              </a:rPr>
              <a:t>마지막에 </a:t>
            </a:r>
            <a:r>
              <a:rPr lang="ko-KR" altLang="ko-KR" sz="2000" b="0" strike="noStrike" spc="-1" dirty="0" err="1">
                <a:latin typeface="맑은 고딕"/>
              </a:rPr>
              <a:t>테스트및</a:t>
            </a:r>
            <a:r>
              <a:rPr lang="ko-KR" altLang="ko-KR" sz="2000" b="0" strike="noStrike" spc="-1" dirty="0">
                <a:latin typeface="맑은 고딕"/>
              </a:rPr>
              <a:t> </a:t>
            </a:r>
            <a:r>
              <a:rPr lang="ko-KR" altLang="ko-KR" sz="2000" b="0" strike="noStrike" spc="-1" dirty="0" err="1">
                <a:latin typeface="맑은 고딕"/>
              </a:rPr>
              <a:t>보완등</a:t>
            </a:r>
            <a:r>
              <a:rPr lang="ko-KR" altLang="ko-KR" sz="2000" b="0" strike="noStrike" spc="-1" dirty="0">
                <a:latin typeface="맑은 고딕"/>
              </a:rPr>
              <a:t> 체계적인 계획이 있었더라면 더 여유가 생겼을 </a:t>
            </a:r>
            <a:r>
              <a:rPr lang="ko-KR" altLang="ko-KR" sz="2000" b="0" strike="noStrike" spc="-1" dirty="0" err="1">
                <a:latin typeface="맑은 고딕"/>
              </a:rPr>
              <a:t>것같다</a:t>
            </a:r>
            <a:r>
              <a:rPr lang="en-US" altLang="ko-KR" sz="2000" b="0" strike="noStrike" spc="-1" dirty="0">
                <a:latin typeface="맑은 고딕"/>
              </a:rPr>
              <a:t>.</a:t>
            </a:r>
          </a:p>
        </p:txBody>
      </p:sp>
      <p:sp>
        <p:nvSpPr>
          <p:cNvPr id="1297" name="TextBox 73_0"/>
          <p:cNvSpPr/>
          <p:nvPr/>
        </p:nvSpPr>
        <p:spPr>
          <a:xfrm>
            <a:off x="11921400" y="6153120"/>
            <a:ext cx="3376080" cy="172354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600" b="0" strike="noStrike" spc="-1" dirty="0">
                <a:latin typeface="맑은 고딕"/>
              </a:rPr>
              <a:t>웹페이지를 직접 기획부터 실행까지 시켜보면서 </a:t>
            </a:r>
            <a:r>
              <a:rPr lang="ko-KR" altLang="ko-KR" sz="1600" b="0" strike="noStrike" spc="-1" dirty="0" err="1">
                <a:latin typeface="맑은 고딕"/>
              </a:rPr>
              <a:t>어려운점도</a:t>
            </a:r>
            <a:r>
              <a:rPr lang="ko-KR" altLang="ko-KR" sz="1600" b="0" strike="noStrike" spc="-1" dirty="0">
                <a:latin typeface="맑은 고딕"/>
              </a:rPr>
              <a:t> 많았지만 인터넷검색의 도움과 기존의 배웠던 내용을 최대한 활용하려고 노력하면서 지식이 </a:t>
            </a:r>
            <a:r>
              <a:rPr lang="ko-KR" altLang="ko-KR" sz="1600" b="0" strike="noStrike" spc="-1" dirty="0" err="1">
                <a:latin typeface="맑은 고딕"/>
              </a:rPr>
              <a:t>습득된것</a:t>
            </a:r>
            <a:r>
              <a:rPr lang="ko-KR" altLang="ko-KR" sz="1600" b="0" strike="noStrike" spc="-1" dirty="0">
                <a:latin typeface="맑은 고딕"/>
              </a:rPr>
              <a:t> 같고 </a:t>
            </a:r>
            <a:r>
              <a:rPr lang="en-US" altLang="ko-KR" sz="1600" b="0" strike="noStrike" spc="-1" dirty="0">
                <a:latin typeface="맑은 고딕"/>
              </a:rPr>
              <a:t>API</a:t>
            </a:r>
            <a:r>
              <a:rPr lang="ko-KR" altLang="ko-KR" sz="1600" b="0" strike="noStrike" spc="-1" dirty="0" err="1">
                <a:latin typeface="맑은 고딕"/>
              </a:rPr>
              <a:t>구현등을</a:t>
            </a:r>
            <a:r>
              <a:rPr lang="ko-KR" altLang="ko-KR" sz="1600" b="0" strike="noStrike" spc="-1" dirty="0">
                <a:latin typeface="맑은 고딕"/>
              </a:rPr>
              <a:t> 통해 기존에 모르던 코드들을 </a:t>
            </a:r>
            <a:r>
              <a:rPr lang="ko-KR" altLang="ko-KR" sz="1600" b="0" strike="noStrike" spc="-1" dirty="0" err="1">
                <a:latin typeface="맑은 고딕"/>
              </a:rPr>
              <a:t>배울수</a:t>
            </a:r>
            <a:r>
              <a:rPr lang="ko-KR" altLang="ko-KR" sz="1600" b="0" strike="noStrike" spc="-1" dirty="0">
                <a:latin typeface="맑은 고딕"/>
              </a:rPr>
              <a:t> 있어서 좋았다</a:t>
            </a:r>
            <a:r>
              <a:rPr lang="en-US" altLang="ko-KR" sz="1600" b="0" strike="noStrike" spc="-1" dirty="0">
                <a:latin typeface="맑은 고딕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1A883-C3A6-4B0B-8180-001EF401FE04}"/>
              </a:ext>
            </a:extLst>
          </p:cNvPr>
          <p:cNvSpPr txBox="1"/>
          <p:nvPr/>
        </p:nvSpPr>
        <p:spPr>
          <a:xfrm>
            <a:off x="9846540" y="26127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>
            <a:noAutofit/>
          </a:bodyPr>
          <a:lstStyle/>
          <a:p>
            <a:pPr lvl="0">
              <a:defRPr/>
            </a:pPr>
            <a:r>
              <a:rPr lang="en-US" sz="2600" b="0" strike="noStrike" spc="-1" dirty="0">
                <a:latin typeface="맑은 고딕"/>
              </a:rPr>
              <a:t>&lt;&lt;</a:t>
            </a:r>
            <a:r>
              <a:rPr lang="ko-KR" sz="2600" b="0" strike="noStrike" spc="-1" dirty="0" err="1">
                <a:latin typeface="맑은 고딕"/>
              </a:rPr>
              <a:t>혜중</a:t>
            </a:r>
            <a:r>
              <a:rPr lang="en-US" sz="2600" b="0" strike="noStrike" spc="-1" dirty="0">
                <a:latin typeface="맑은 고딕"/>
              </a:rPr>
              <a:t>&gt;&gt;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roup 2_1"/>
          <p:cNvGrpSpPr/>
          <p:nvPr/>
        </p:nvGrpSpPr>
        <p:grpSpPr>
          <a:xfrm>
            <a:off x="-54720" y="0"/>
            <a:ext cx="18396720" cy="10287000"/>
            <a:chOff x="-54720" y="-986760"/>
            <a:chExt cx="18396720" cy="12259800"/>
          </a:xfrm>
        </p:grpSpPr>
        <p:sp>
          <p:nvSpPr>
            <p:cNvPr id="1227" name="Freeform 3_1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8" name="Freeform 4_1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9" name="Freeform 5_1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0" name="Freeform 6_1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1" name="Freeform 7_1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2" name="Freeform 8_1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3" name="Freeform 9_1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4" name="Freeform 10_1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5" name="Freeform 11_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6" name="Freeform 12_1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7" name="Freeform 13_1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8" name="Freeform 14_1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9" name="Freeform 15_1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0" name="Freeform 16_1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1" name="Freeform 17_1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2" name="Freeform 18_1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3" name="Freeform 19_1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4" name="Freeform 20_1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5" name="Freeform 21_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6" name="Freeform 22_1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7" name="Freeform 23_1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8" name="Freeform 24_1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9" name="Freeform 25_1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0" name="Freeform 26_1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1" name="Group 27_1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252" name="Freeform 28_1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53" name="TextBox 29_1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54" name="TextBox 30_1"/>
          <p:cNvSpPr/>
          <p:nvPr/>
        </p:nvSpPr>
        <p:spPr>
          <a:xfrm>
            <a:off x="2622600" y="1910160"/>
            <a:ext cx="7398720" cy="134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프로젝트 평가</a:t>
            </a:r>
            <a:endParaRPr lang="en-US" sz="8850" b="0" strike="noStrike" spc="-1" dirty="0">
              <a:latin typeface="맑은 고딕"/>
            </a:endParaRPr>
          </a:p>
        </p:txBody>
      </p:sp>
      <p:sp>
        <p:nvSpPr>
          <p:cNvPr id="1255" name="TextBox 31_0"/>
          <p:cNvSpPr/>
          <p:nvPr/>
        </p:nvSpPr>
        <p:spPr>
          <a:xfrm>
            <a:off x="2957400" y="3434040"/>
            <a:ext cx="12372840" cy="16430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결과물 완성도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점수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8/10</a:t>
            </a: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en-US" altLang="ko-KR" sz="28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	</a:t>
            </a:r>
            <a:r>
              <a:rPr lang="ko-KR" alt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초기에 기획한대로 잘 구현되었다고 생각한다</a:t>
            </a:r>
            <a:endParaRPr lang="en-US" altLang="ko-KR" sz="2800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800" b="0" strike="noStrike" spc="-1" dirty="0">
              <a:latin typeface="맑은 고딕"/>
            </a:endParaRPr>
          </a:p>
        </p:txBody>
      </p:sp>
      <p:grpSp>
        <p:nvGrpSpPr>
          <p:cNvPr id="1256" name="Group 32_0"/>
          <p:cNvGrpSpPr/>
          <p:nvPr/>
        </p:nvGrpSpPr>
        <p:grpSpPr>
          <a:xfrm>
            <a:off x="2682360" y="4992120"/>
            <a:ext cx="3990600" cy="892080"/>
            <a:chOff x="2682360" y="4992120"/>
            <a:chExt cx="3990600" cy="892080"/>
          </a:xfrm>
        </p:grpSpPr>
        <p:sp>
          <p:nvSpPr>
            <p:cNvPr id="1257" name="Freeform 33_0"/>
            <p:cNvSpPr/>
            <p:nvPr/>
          </p:nvSpPr>
          <p:spPr>
            <a:xfrm>
              <a:off x="268236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8" name="TextBox 34_0"/>
            <p:cNvSpPr/>
            <p:nvPr/>
          </p:nvSpPr>
          <p:spPr>
            <a:xfrm>
              <a:off x="268236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9" name="Group 35_0"/>
          <p:cNvGrpSpPr/>
          <p:nvPr/>
        </p:nvGrpSpPr>
        <p:grpSpPr>
          <a:xfrm>
            <a:off x="6231600" y="5407560"/>
            <a:ext cx="101880" cy="101880"/>
            <a:chOff x="6231600" y="5407560"/>
            <a:chExt cx="101880" cy="101880"/>
          </a:xfrm>
        </p:grpSpPr>
        <p:sp>
          <p:nvSpPr>
            <p:cNvPr id="1260" name="Freeform 36_0"/>
            <p:cNvSpPr/>
            <p:nvPr/>
          </p:nvSpPr>
          <p:spPr>
            <a:xfrm>
              <a:off x="62316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1" name="TextBox 37_0"/>
            <p:cNvSpPr/>
            <p:nvPr/>
          </p:nvSpPr>
          <p:spPr>
            <a:xfrm>
              <a:off x="6241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2" name="Group 38_0"/>
          <p:cNvGrpSpPr/>
          <p:nvPr/>
        </p:nvGrpSpPr>
        <p:grpSpPr>
          <a:xfrm>
            <a:off x="3021840" y="5407560"/>
            <a:ext cx="101880" cy="101880"/>
            <a:chOff x="3021840" y="5407560"/>
            <a:chExt cx="101880" cy="101880"/>
          </a:xfrm>
        </p:grpSpPr>
        <p:sp>
          <p:nvSpPr>
            <p:cNvPr id="1263" name="Freeform 39_0"/>
            <p:cNvSpPr/>
            <p:nvPr/>
          </p:nvSpPr>
          <p:spPr>
            <a:xfrm>
              <a:off x="302184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4" name="TextBox 40_0"/>
            <p:cNvSpPr/>
            <p:nvPr/>
          </p:nvSpPr>
          <p:spPr>
            <a:xfrm>
              <a:off x="303156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65" name="TextBox 41_0"/>
          <p:cNvSpPr/>
          <p:nvPr/>
        </p:nvSpPr>
        <p:spPr>
          <a:xfrm>
            <a:off x="2682360" y="5123160"/>
            <a:ext cx="398736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잘한점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66" name="Group 42_0"/>
          <p:cNvGrpSpPr/>
          <p:nvPr/>
        </p:nvGrpSpPr>
        <p:grpSpPr>
          <a:xfrm>
            <a:off x="7146720" y="4992120"/>
            <a:ext cx="3990600" cy="892080"/>
            <a:chOff x="7146720" y="4992120"/>
            <a:chExt cx="3990600" cy="892080"/>
          </a:xfrm>
        </p:grpSpPr>
        <p:sp>
          <p:nvSpPr>
            <p:cNvPr id="1267" name="Freeform 43_0"/>
            <p:cNvSpPr/>
            <p:nvPr/>
          </p:nvSpPr>
          <p:spPr>
            <a:xfrm>
              <a:off x="71467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8" name="TextBox 44_0"/>
            <p:cNvSpPr/>
            <p:nvPr/>
          </p:nvSpPr>
          <p:spPr>
            <a:xfrm>
              <a:off x="71467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9" name="Group 45_0"/>
          <p:cNvGrpSpPr/>
          <p:nvPr/>
        </p:nvGrpSpPr>
        <p:grpSpPr>
          <a:xfrm>
            <a:off x="10695960" y="5407560"/>
            <a:ext cx="101880" cy="101880"/>
            <a:chOff x="10695960" y="5407560"/>
            <a:chExt cx="101880" cy="101880"/>
          </a:xfrm>
        </p:grpSpPr>
        <p:sp>
          <p:nvSpPr>
            <p:cNvPr id="1270" name="Freeform 46_0"/>
            <p:cNvSpPr/>
            <p:nvPr/>
          </p:nvSpPr>
          <p:spPr>
            <a:xfrm>
              <a:off x="106959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1" name="TextBox 47_0"/>
            <p:cNvSpPr/>
            <p:nvPr/>
          </p:nvSpPr>
          <p:spPr>
            <a:xfrm>
              <a:off x="10705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2" name="Group 48_0"/>
          <p:cNvGrpSpPr/>
          <p:nvPr/>
        </p:nvGrpSpPr>
        <p:grpSpPr>
          <a:xfrm>
            <a:off x="7486200" y="5407560"/>
            <a:ext cx="101880" cy="101880"/>
            <a:chOff x="7486200" y="5407560"/>
            <a:chExt cx="101880" cy="101880"/>
          </a:xfrm>
        </p:grpSpPr>
        <p:sp>
          <p:nvSpPr>
            <p:cNvPr id="1273" name="Freeform 49_0"/>
            <p:cNvSpPr/>
            <p:nvPr/>
          </p:nvSpPr>
          <p:spPr>
            <a:xfrm>
              <a:off x="74862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4" name="TextBox 50_1"/>
            <p:cNvSpPr/>
            <p:nvPr/>
          </p:nvSpPr>
          <p:spPr>
            <a:xfrm>
              <a:off x="74959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75" name="TextBox 51_1"/>
          <p:cNvSpPr/>
          <p:nvPr/>
        </p:nvSpPr>
        <p:spPr>
          <a:xfrm>
            <a:off x="71467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tabLst>
                <a:tab pos="0" algn="l"/>
              </a:tabLst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보안할점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76" name="Group 52_0"/>
          <p:cNvGrpSpPr/>
          <p:nvPr/>
        </p:nvGrpSpPr>
        <p:grpSpPr>
          <a:xfrm>
            <a:off x="11614320" y="4992120"/>
            <a:ext cx="3990600" cy="892080"/>
            <a:chOff x="11614320" y="4992120"/>
            <a:chExt cx="3990600" cy="892080"/>
          </a:xfrm>
        </p:grpSpPr>
        <p:sp>
          <p:nvSpPr>
            <p:cNvPr id="1277" name="Freeform 53_0"/>
            <p:cNvSpPr/>
            <p:nvPr/>
          </p:nvSpPr>
          <p:spPr>
            <a:xfrm>
              <a:off x="116143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8" name="TextBox 54_0"/>
            <p:cNvSpPr/>
            <p:nvPr/>
          </p:nvSpPr>
          <p:spPr>
            <a:xfrm>
              <a:off x="116143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9" name="Group 55_0"/>
          <p:cNvGrpSpPr/>
          <p:nvPr/>
        </p:nvGrpSpPr>
        <p:grpSpPr>
          <a:xfrm>
            <a:off x="15163560" y="5407560"/>
            <a:ext cx="101880" cy="101880"/>
            <a:chOff x="15163560" y="5407560"/>
            <a:chExt cx="101880" cy="101880"/>
          </a:xfrm>
        </p:grpSpPr>
        <p:sp>
          <p:nvSpPr>
            <p:cNvPr id="1280" name="Freeform 56_0"/>
            <p:cNvSpPr/>
            <p:nvPr/>
          </p:nvSpPr>
          <p:spPr>
            <a:xfrm>
              <a:off x="151635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1" name="TextBox 57_1"/>
            <p:cNvSpPr/>
            <p:nvPr/>
          </p:nvSpPr>
          <p:spPr>
            <a:xfrm>
              <a:off x="1517328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2" name="Group 58_0"/>
          <p:cNvGrpSpPr/>
          <p:nvPr/>
        </p:nvGrpSpPr>
        <p:grpSpPr>
          <a:xfrm>
            <a:off x="11953800" y="5407560"/>
            <a:ext cx="101880" cy="101880"/>
            <a:chOff x="11953800" y="5407560"/>
            <a:chExt cx="101880" cy="101880"/>
          </a:xfrm>
        </p:grpSpPr>
        <p:sp>
          <p:nvSpPr>
            <p:cNvPr id="1283" name="Freeform 59_0"/>
            <p:cNvSpPr/>
            <p:nvPr/>
          </p:nvSpPr>
          <p:spPr>
            <a:xfrm>
              <a:off x="119538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4" name="TextBox 60_0"/>
            <p:cNvSpPr/>
            <p:nvPr/>
          </p:nvSpPr>
          <p:spPr>
            <a:xfrm>
              <a:off x="119635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85" name="TextBox 61_0"/>
          <p:cNvSpPr/>
          <p:nvPr/>
        </p:nvSpPr>
        <p:spPr>
          <a:xfrm>
            <a:off x="116143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느낀점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86" name="Group 62_0"/>
          <p:cNvGrpSpPr/>
          <p:nvPr/>
        </p:nvGrpSpPr>
        <p:grpSpPr>
          <a:xfrm>
            <a:off x="2682360" y="5825160"/>
            <a:ext cx="3990600" cy="2589480"/>
            <a:chOff x="2682360" y="5825160"/>
            <a:chExt cx="3990600" cy="2589480"/>
          </a:xfrm>
        </p:grpSpPr>
        <p:sp>
          <p:nvSpPr>
            <p:cNvPr id="1287" name="Freeform 63_0"/>
            <p:cNvSpPr/>
            <p:nvPr/>
          </p:nvSpPr>
          <p:spPr>
            <a:xfrm>
              <a:off x="268236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8" name="TextBox 64_0"/>
            <p:cNvSpPr/>
            <p:nvPr/>
          </p:nvSpPr>
          <p:spPr>
            <a:xfrm>
              <a:off x="268236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9" name="Group 65_0"/>
          <p:cNvGrpSpPr/>
          <p:nvPr/>
        </p:nvGrpSpPr>
        <p:grpSpPr>
          <a:xfrm>
            <a:off x="7146720" y="5825160"/>
            <a:ext cx="3990600" cy="2589480"/>
            <a:chOff x="7146720" y="5825160"/>
            <a:chExt cx="3990600" cy="2589480"/>
          </a:xfrm>
        </p:grpSpPr>
        <p:sp>
          <p:nvSpPr>
            <p:cNvPr id="1290" name="Freeform 66_0"/>
            <p:cNvSpPr/>
            <p:nvPr/>
          </p:nvSpPr>
          <p:spPr>
            <a:xfrm>
              <a:off x="71467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1" name="TextBox 67_0"/>
            <p:cNvSpPr/>
            <p:nvPr/>
          </p:nvSpPr>
          <p:spPr>
            <a:xfrm>
              <a:off x="71467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2" name="Group 68_0"/>
          <p:cNvGrpSpPr/>
          <p:nvPr/>
        </p:nvGrpSpPr>
        <p:grpSpPr>
          <a:xfrm>
            <a:off x="11614320" y="5825160"/>
            <a:ext cx="3990600" cy="2589480"/>
            <a:chOff x="11614320" y="5825160"/>
            <a:chExt cx="3990600" cy="2589480"/>
          </a:xfrm>
        </p:grpSpPr>
        <p:sp>
          <p:nvSpPr>
            <p:cNvPr id="1293" name="Freeform 69_0"/>
            <p:cNvSpPr/>
            <p:nvPr/>
          </p:nvSpPr>
          <p:spPr>
            <a:xfrm>
              <a:off x="116143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4" name="TextBox 70_0"/>
            <p:cNvSpPr/>
            <p:nvPr/>
          </p:nvSpPr>
          <p:spPr>
            <a:xfrm>
              <a:off x="116143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95" name="TextBox 71_0"/>
          <p:cNvSpPr/>
          <p:nvPr/>
        </p:nvSpPr>
        <p:spPr>
          <a:xfrm>
            <a:off x="2988000" y="6153120"/>
            <a:ext cx="3376080" cy="264861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2400" b="0" strike="noStrike" spc="-1" dirty="0">
                <a:latin typeface="맑은 고딕"/>
              </a:rPr>
              <a:t>최대한 다양한 종류의 요소들을 사용하려고 했고 많은 </a:t>
            </a:r>
            <a:r>
              <a:rPr lang="ko-KR" altLang="ko-KR" sz="2400" b="0" strike="noStrike" spc="-1" dirty="0" err="1">
                <a:latin typeface="맑은 고딕"/>
              </a:rPr>
              <a:t>새로운것들을</a:t>
            </a:r>
            <a:r>
              <a:rPr lang="ko-KR" altLang="ko-KR" sz="2400" b="0" strike="noStrike" spc="-1" dirty="0">
                <a:latin typeface="맑은 고딕"/>
              </a:rPr>
              <a:t> </a:t>
            </a:r>
            <a:r>
              <a:rPr lang="ko-KR" altLang="ko-KR" sz="2400" b="0" strike="noStrike" spc="-1" dirty="0" err="1">
                <a:latin typeface="맑은 고딕"/>
              </a:rPr>
              <a:t>알게됨</a:t>
            </a:r>
            <a:r>
              <a:rPr lang="en-US" altLang="ko-KR" sz="2400" b="0" strike="noStrike" spc="-1" dirty="0">
                <a:latin typeface="맑은 고딕"/>
              </a:rPr>
              <a:t>. </a:t>
            </a:r>
            <a:r>
              <a:rPr lang="ko-KR" altLang="ko-KR" sz="2400" b="0" strike="noStrike" spc="-1" dirty="0">
                <a:latin typeface="맑은 고딕"/>
              </a:rPr>
              <a:t>또한 그것들을 이용해서 </a:t>
            </a:r>
            <a:r>
              <a:rPr lang="ko-KR" altLang="ko-KR" sz="2400" b="0" strike="noStrike" spc="-1" dirty="0" err="1">
                <a:latin typeface="맑은 고딕"/>
              </a:rPr>
              <a:t>전체적인부분에</a:t>
            </a:r>
            <a:r>
              <a:rPr lang="ko-KR" altLang="ko-KR" sz="2400" b="0" strike="noStrike" spc="-1" dirty="0">
                <a:latin typeface="맑은 고딕"/>
              </a:rPr>
              <a:t> 사용함</a:t>
            </a:r>
            <a:r>
              <a:rPr lang="en-US" altLang="ko-KR" sz="2400" b="0" strike="noStrike" spc="-1" dirty="0">
                <a:latin typeface="맑은 고딕"/>
              </a:rPr>
              <a:t>.</a:t>
            </a:r>
          </a:p>
          <a:p>
            <a:pPr algn="just">
              <a:lnSpc>
                <a:spcPts val="3770"/>
              </a:lnSpc>
              <a:defRPr/>
            </a:pPr>
            <a:endParaRPr lang="en-US" sz="2400" b="0" strike="noStrike" spc="-1" dirty="0">
              <a:latin typeface="맑은 고딕"/>
            </a:endParaRPr>
          </a:p>
        </p:txBody>
      </p:sp>
      <p:sp>
        <p:nvSpPr>
          <p:cNvPr id="1296" name="TextBox 72_0"/>
          <p:cNvSpPr/>
          <p:nvPr/>
        </p:nvSpPr>
        <p:spPr>
          <a:xfrm>
            <a:off x="7453800" y="6153120"/>
            <a:ext cx="3376080" cy="15388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2000" b="0" strike="noStrike" spc="-1" dirty="0">
                <a:latin typeface="맑은 고딕"/>
              </a:rPr>
              <a:t>기존에 </a:t>
            </a:r>
            <a:r>
              <a:rPr lang="ko-KR" altLang="ko-KR" sz="2000" b="0" strike="noStrike" spc="-1" dirty="0" err="1">
                <a:latin typeface="맑은 고딕"/>
              </a:rPr>
              <a:t>하려고했던</a:t>
            </a:r>
            <a:r>
              <a:rPr lang="ko-KR" altLang="ko-KR" sz="2000" b="0" strike="noStrike" spc="-1" dirty="0">
                <a:latin typeface="맑은 고딕"/>
              </a:rPr>
              <a:t> 목표에 </a:t>
            </a:r>
            <a:r>
              <a:rPr lang="ko-KR" altLang="ko-KR" sz="2000" b="0" strike="noStrike" spc="-1" dirty="0" err="1">
                <a:latin typeface="맑은 고딕"/>
              </a:rPr>
              <a:t>못미치게</a:t>
            </a:r>
            <a:r>
              <a:rPr lang="ko-KR" altLang="ko-KR" sz="2000" b="0" strike="noStrike" spc="-1" dirty="0">
                <a:latin typeface="맑은 고딕"/>
              </a:rPr>
              <a:t> 만들어진 점</a:t>
            </a:r>
            <a:r>
              <a:rPr lang="en-US" altLang="ko-KR" sz="2000" b="0" strike="noStrike" spc="-1" dirty="0">
                <a:latin typeface="맑은 고딕"/>
              </a:rPr>
              <a:t>. </a:t>
            </a:r>
            <a:r>
              <a:rPr lang="ko-KR" altLang="ko-KR" sz="2000" b="0" strike="noStrike" spc="-1" dirty="0">
                <a:latin typeface="맑은 고딕"/>
              </a:rPr>
              <a:t>시간 분배를 잘하고 </a:t>
            </a:r>
            <a:r>
              <a:rPr lang="ko-KR" altLang="ko-KR" sz="2000" b="0" strike="noStrike" spc="-1" dirty="0" err="1">
                <a:latin typeface="맑은 고딕"/>
              </a:rPr>
              <a:t>막힌부분을</a:t>
            </a:r>
            <a:r>
              <a:rPr lang="ko-KR" altLang="ko-KR" sz="2000" b="0" strike="noStrike" spc="-1" dirty="0">
                <a:latin typeface="맑은 고딕"/>
              </a:rPr>
              <a:t> </a:t>
            </a:r>
            <a:r>
              <a:rPr lang="ko-KR" altLang="ko-KR" sz="2000" b="0" strike="noStrike" spc="-1" dirty="0" err="1">
                <a:latin typeface="맑은 고딕"/>
              </a:rPr>
              <a:t>넘겨두고</a:t>
            </a:r>
            <a:r>
              <a:rPr lang="ko-KR" altLang="ko-KR" sz="2000" b="0" strike="noStrike" spc="-1" dirty="0">
                <a:latin typeface="맑은 고딕"/>
              </a:rPr>
              <a:t> 다른 부분을 했다면 더 </a:t>
            </a:r>
            <a:r>
              <a:rPr lang="ko-KR" altLang="ko-KR" sz="2000" b="0" strike="noStrike" spc="-1" dirty="0" err="1">
                <a:latin typeface="맑은 고딕"/>
              </a:rPr>
              <a:t>효율적이었을것</a:t>
            </a:r>
            <a:r>
              <a:rPr lang="en-US" altLang="ko-KR" sz="2000" b="0" strike="noStrike" spc="-1" dirty="0">
                <a:latin typeface="맑은 고딕"/>
              </a:rPr>
              <a:t>.</a:t>
            </a:r>
          </a:p>
        </p:txBody>
      </p:sp>
      <p:sp>
        <p:nvSpPr>
          <p:cNvPr id="1297" name="TextBox 73_0"/>
          <p:cNvSpPr/>
          <p:nvPr/>
        </p:nvSpPr>
        <p:spPr>
          <a:xfrm>
            <a:off x="11921400" y="6153120"/>
            <a:ext cx="3376080" cy="172354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600" b="0" strike="noStrike" spc="-1" dirty="0">
                <a:latin typeface="맑은 고딕"/>
              </a:rPr>
              <a:t>내가 무엇을 할 수 있나 </a:t>
            </a:r>
            <a:r>
              <a:rPr lang="ko-KR" altLang="ko-KR" sz="1600" b="0" strike="noStrike" spc="-1" dirty="0" err="1">
                <a:latin typeface="맑은 고딕"/>
              </a:rPr>
              <a:t>없나를</a:t>
            </a:r>
            <a:r>
              <a:rPr lang="ko-KR" altLang="ko-KR" sz="1600" b="0" strike="noStrike" spc="-1" dirty="0">
                <a:latin typeface="맑은 고딕"/>
              </a:rPr>
              <a:t> 다시 한번 깨닫고 보완할 수 있는 </a:t>
            </a:r>
            <a:r>
              <a:rPr lang="ko-KR" altLang="ko-KR" sz="1600" b="0" strike="noStrike" spc="-1" dirty="0" err="1">
                <a:latin typeface="맑은 고딕"/>
              </a:rPr>
              <a:t>기회가된</a:t>
            </a:r>
            <a:r>
              <a:rPr lang="ko-KR" altLang="ko-KR" sz="1600" b="0" strike="noStrike" spc="-1" dirty="0">
                <a:latin typeface="맑은 고딕"/>
              </a:rPr>
              <a:t> 프로젝트였다</a:t>
            </a:r>
            <a:r>
              <a:rPr lang="en-US" altLang="ko-KR" sz="1600" b="0" strike="noStrike" spc="-1" dirty="0">
                <a:latin typeface="맑은 고딕"/>
              </a:rPr>
              <a:t>. </a:t>
            </a:r>
            <a:r>
              <a:rPr lang="ko-KR" altLang="ko-KR" sz="1600" b="0" strike="noStrike" spc="-1" dirty="0">
                <a:latin typeface="맑은 고딕"/>
              </a:rPr>
              <a:t>수많은 </a:t>
            </a:r>
            <a:r>
              <a:rPr lang="ko-KR" altLang="ko-KR" sz="1600" b="0" strike="noStrike" spc="-1" dirty="0" err="1">
                <a:latin typeface="맑은 고딕"/>
              </a:rPr>
              <a:t>방법중에</a:t>
            </a:r>
            <a:r>
              <a:rPr lang="ko-KR" altLang="ko-KR" sz="1600" b="0" strike="noStrike" spc="-1" dirty="0">
                <a:latin typeface="맑은 고딕"/>
              </a:rPr>
              <a:t> 나에게 필요한 것을 </a:t>
            </a:r>
            <a:r>
              <a:rPr lang="ko-KR" altLang="ko-KR" sz="1600" b="0" strike="noStrike" spc="-1" dirty="0" err="1">
                <a:latin typeface="맑은 고딕"/>
              </a:rPr>
              <a:t>찾아내야하는</a:t>
            </a:r>
            <a:r>
              <a:rPr lang="ko-KR" altLang="ko-KR" sz="1600" b="0" strike="noStrike" spc="-1" dirty="0">
                <a:latin typeface="맑은 고딕"/>
              </a:rPr>
              <a:t> 것이 힘들었다</a:t>
            </a:r>
            <a:r>
              <a:rPr lang="en-US" altLang="ko-KR" sz="1600" b="0" strike="noStrike" spc="-1" dirty="0">
                <a:latin typeface="맑은 고딕"/>
              </a:rPr>
              <a:t>. </a:t>
            </a:r>
            <a:r>
              <a:rPr lang="ko-KR" altLang="ko-KR" sz="1600" b="0" strike="noStrike" spc="-1" dirty="0">
                <a:latin typeface="맑은 고딕"/>
              </a:rPr>
              <a:t>그래도 기존에 </a:t>
            </a:r>
            <a:r>
              <a:rPr lang="ko-KR" altLang="ko-KR" sz="1600" b="0" strike="noStrike" spc="-1" dirty="0" err="1">
                <a:latin typeface="맑은 고딕"/>
              </a:rPr>
              <a:t>알던것들에</a:t>
            </a:r>
            <a:r>
              <a:rPr lang="ko-KR" altLang="ko-KR" sz="1600" b="0" strike="noStrike" spc="-1" dirty="0">
                <a:latin typeface="맑은 고딕"/>
              </a:rPr>
              <a:t> 대한 숙련과 모르는 것들에 대한 지식을 얻었다</a:t>
            </a:r>
            <a:r>
              <a:rPr lang="en-US" altLang="ko-KR" sz="1600" b="0" strike="noStrike" spc="-1" dirty="0">
                <a:latin typeface="맑은 고딕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1A883-C3A6-4B0B-8180-001EF401FE04}"/>
              </a:ext>
            </a:extLst>
          </p:cNvPr>
          <p:cNvSpPr txBox="1"/>
          <p:nvPr/>
        </p:nvSpPr>
        <p:spPr>
          <a:xfrm>
            <a:off x="9846540" y="26127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>
            <a:noAutofit/>
          </a:bodyPr>
          <a:lstStyle/>
          <a:p>
            <a:pPr lvl="0">
              <a:defRPr/>
            </a:pPr>
            <a:r>
              <a:rPr lang="en-US" sz="2600" b="0" strike="noStrike" spc="-1" dirty="0">
                <a:latin typeface="맑은 고딕"/>
              </a:rPr>
              <a:t>&lt;&lt;</a:t>
            </a:r>
            <a:r>
              <a:rPr lang="ko-KR" altLang="en-US" sz="2600" b="0" strike="noStrike" spc="-1" dirty="0">
                <a:latin typeface="맑은 고딕"/>
              </a:rPr>
              <a:t>재민</a:t>
            </a:r>
            <a:r>
              <a:rPr lang="en-US" sz="2600" b="0" strike="noStrike" spc="-1" dirty="0">
                <a:latin typeface="맑은 고딕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92290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roup 2_1"/>
          <p:cNvGrpSpPr/>
          <p:nvPr/>
        </p:nvGrpSpPr>
        <p:grpSpPr>
          <a:xfrm>
            <a:off x="-54720" y="0"/>
            <a:ext cx="18396720" cy="10287000"/>
            <a:chOff x="-54720" y="-986760"/>
            <a:chExt cx="18396720" cy="12259800"/>
          </a:xfrm>
        </p:grpSpPr>
        <p:sp>
          <p:nvSpPr>
            <p:cNvPr id="1227" name="Freeform 3_1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8" name="Freeform 4_1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9" name="Freeform 5_1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0" name="Freeform 6_1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1" name="Freeform 7_1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2" name="Freeform 8_1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3" name="Freeform 9_1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4" name="Freeform 10_1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5" name="Freeform 11_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6" name="Freeform 12_1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7" name="Freeform 13_1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8" name="Freeform 14_1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9" name="Freeform 15_1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0" name="Freeform 16_1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1" name="Freeform 17_1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2" name="Freeform 18_1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3" name="Freeform 19_1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4" name="Freeform 20_1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5" name="Freeform 21_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6" name="Freeform 22_1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7" name="Freeform 23_1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8" name="Freeform 24_1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9" name="Freeform 25_1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0" name="Freeform 26_1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1" name="Group 27_1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252" name="Freeform 28_1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53" name="TextBox 29_1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54" name="TextBox 30_1"/>
          <p:cNvSpPr/>
          <p:nvPr/>
        </p:nvSpPr>
        <p:spPr>
          <a:xfrm>
            <a:off x="2622600" y="1910160"/>
            <a:ext cx="7398720" cy="134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프로젝트 평가</a:t>
            </a:r>
            <a:endParaRPr lang="en-US" sz="8850" b="0" strike="noStrike" spc="-1" dirty="0">
              <a:latin typeface="맑은 고딕"/>
            </a:endParaRPr>
          </a:p>
        </p:txBody>
      </p:sp>
      <p:sp>
        <p:nvSpPr>
          <p:cNvPr id="1255" name="TextBox 31_0"/>
          <p:cNvSpPr/>
          <p:nvPr/>
        </p:nvSpPr>
        <p:spPr>
          <a:xfrm>
            <a:off x="2957400" y="3434040"/>
            <a:ext cx="12372840" cy="16430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결과물 완성도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점수 </a:t>
            </a:r>
            <a:r>
              <a:rPr lang="en-US" altLang="ko-KR" sz="28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7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/10</a:t>
            </a: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en-US" altLang="ko-KR" sz="16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	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UI</a:t>
            </a:r>
            <a:r>
              <a:rPr lang="ko-KR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나 기능구현 같은 것들이 원하는 방향으로 나오기는 하였으나 초기 기획했던 기능들을 완전 구현하지 못한 부분에서 아쉽게 느껴진다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  <a:endParaRPr lang="en-US" altLang="ko-KR" sz="1600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800" b="0" strike="noStrike" spc="-1" dirty="0">
              <a:latin typeface="맑은 고딕"/>
            </a:endParaRPr>
          </a:p>
        </p:txBody>
      </p:sp>
      <p:grpSp>
        <p:nvGrpSpPr>
          <p:cNvPr id="1256" name="Group 32_0"/>
          <p:cNvGrpSpPr/>
          <p:nvPr/>
        </p:nvGrpSpPr>
        <p:grpSpPr>
          <a:xfrm>
            <a:off x="2682360" y="4992120"/>
            <a:ext cx="3990600" cy="892080"/>
            <a:chOff x="2682360" y="4992120"/>
            <a:chExt cx="3990600" cy="892080"/>
          </a:xfrm>
        </p:grpSpPr>
        <p:sp>
          <p:nvSpPr>
            <p:cNvPr id="1257" name="Freeform 33_0"/>
            <p:cNvSpPr/>
            <p:nvPr/>
          </p:nvSpPr>
          <p:spPr>
            <a:xfrm>
              <a:off x="268236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8" name="TextBox 34_0"/>
            <p:cNvSpPr/>
            <p:nvPr/>
          </p:nvSpPr>
          <p:spPr>
            <a:xfrm>
              <a:off x="268236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9" name="Group 35_0"/>
          <p:cNvGrpSpPr/>
          <p:nvPr/>
        </p:nvGrpSpPr>
        <p:grpSpPr>
          <a:xfrm>
            <a:off x="6231600" y="5407560"/>
            <a:ext cx="101880" cy="101880"/>
            <a:chOff x="6231600" y="5407560"/>
            <a:chExt cx="101880" cy="101880"/>
          </a:xfrm>
        </p:grpSpPr>
        <p:sp>
          <p:nvSpPr>
            <p:cNvPr id="1260" name="Freeform 36_0"/>
            <p:cNvSpPr/>
            <p:nvPr/>
          </p:nvSpPr>
          <p:spPr>
            <a:xfrm>
              <a:off x="62316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1" name="TextBox 37_0"/>
            <p:cNvSpPr/>
            <p:nvPr/>
          </p:nvSpPr>
          <p:spPr>
            <a:xfrm>
              <a:off x="6241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2" name="Group 38_0"/>
          <p:cNvGrpSpPr/>
          <p:nvPr/>
        </p:nvGrpSpPr>
        <p:grpSpPr>
          <a:xfrm>
            <a:off x="3021840" y="5407560"/>
            <a:ext cx="101880" cy="101880"/>
            <a:chOff x="3021840" y="5407560"/>
            <a:chExt cx="101880" cy="101880"/>
          </a:xfrm>
        </p:grpSpPr>
        <p:sp>
          <p:nvSpPr>
            <p:cNvPr id="1263" name="Freeform 39_0"/>
            <p:cNvSpPr/>
            <p:nvPr/>
          </p:nvSpPr>
          <p:spPr>
            <a:xfrm>
              <a:off x="302184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4" name="TextBox 40_0"/>
            <p:cNvSpPr/>
            <p:nvPr/>
          </p:nvSpPr>
          <p:spPr>
            <a:xfrm>
              <a:off x="303156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65" name="TextBox 41_0"/>
          <p:cNvSpPr/>
          <p:nvPr/>
        </p:nvSpPr>
        <p:spPr>
          <a:xfrm>
            <a:off x="2682360" y="5123160"/>
            <a:ext cx="398736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잘한점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66" name="Group 42_0"/>
          <p:cNvGrpSpPr/>
          <p:nvPr/>
        </p:nvGrpSpPr>
        <p:grpSpPr>
          <a:xfrm>
            <a:off x="7146720" y="4992120"/>
            <a:ext cx="3990600" cy="892080"/>
            <a:chOff x="7146720" y="4992120"/>
            <a:chExt cx="3990600" cy="892080"/>
          </a:xfrm>
        </p:grpSpPr>
        <p:sp>
          <p:nvSpPr>
            <p:cNvPr id="1267" name="Freeform 43_0"/>
            <p:cNvSpPr/>
            <p:nvPr/>
          </p:nvSpPr>
          <p:spPr>
            <a:xfrm>
              <a:off x="71467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8" name="TextBox 44_0"/>
            <p:cNvSpPr/>
            <p:nvPr/>
          </p:nvSpPr>
          <p:spPr>
            <a:xfrm>
              <a:off x="71467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9" name="Group 45_0"/>
          <p:cNvGrpSpPr/>
          <p:nvPr/>
        </p:nvGrpSpPr>
        <p:grpSpPr>
          <a:xfrm>
            <a:off x="10695960" y="5407560"/>
            <a:ext cx="101880" cy="101880"/>
            <a:chOff x="10695960" y="5407560"/>
            <a:chExt cx="101880" cy="101880"/>
          </a:xfrm>
        </p:grpSpPr>
        <p:sp>
          <p:nvSpPr>
            <p:cNvPr id="1270" name="Freeform 46_0"/>
            <p:cNvSpPr/>
            <p:nvPr/>
          </p:nvSpPr>
          <p:spPr>
            <a:xfrm>
              <a:off x="106959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1" name="TextBox 47_0"/>
            <p:cNvSpPr/>
            <p:nvPr/>
          </p:nvSpPr>
          <p:spPr>
            <a:xfrm>
              <a:off x="10705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2" name="Group 48_0"/>
          <p:cNvGrpSpPr/>
          <p:nvPr/>
        </p:nvGrpSpPr>
        <p:grpSpPr>
          <a:xfrm>
            <a:off x="7486200" y="5407560"/>
            <a:ext cx="101880" cy="101880"/>
            <a:chOff x="7486200" y="5407560"/>
            <a:chExt cx="101880" cy="101880"/>
          </a:xfrm>
        </p:grpSpPr>
        <p:sp>
          <p:nvSpPr>
            <p:cNvPr id="1273" name="Freeform 49_0"/>
            <p:cNvSpPr/>
            <p:nvPr/>
          </p:nvSpPr>
          <p:spPr>
            <a:xfrm>
              <a:off x="74862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4" name="TextBox 50_1"/>
            <p:cNvSpPr/>
            <p:nvPr/>
          </p:nvSpPr>
          <p:spPr>
            <a:xfrm>
              <a:off x="74959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75" name="TextBox 51_1"/>
          <p:cNvSpPr/>
          <p:nvPr/>
        </p:nvSpPr>
        <p:spPr>
          <a:xfrm>
            <a:off x="71467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tabLst>
                <a:tab pos="0" algn="l"/>
              </a:tabLst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보안할점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76" name="Group 52_0"/>
          <p:cNvGrpSpPr/>
          <p:nvPr/>
        </p:nvGrpSpPr>
        <p:grpSpPr>
          <a:xfrm>
            <a:off x="11614320" y="4992120"/>
            <a:ext cx="3990600" cy="892080"/>
            <a:chOff x="11614320" y="4992120"/>
            <a:chExt cx="3990600" cy="892080"/>
          </a:xfrm>
        </p:grpSpPr>
        <p:sp>
          <p:nvSpPr>
            <p:cNvPr id="1277" name="Freeform 53_0"/>
            <p:cNvSpPr/>
            <p:nvPr/>
          </p:nvSpPr>
          <p:spPr>
            <a:xfrm>
              <a:off x="116143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8" name="TextBox 54_0"/>
            <p:cNvSpPr/>
            <p:nvPr/>
          </p:nvSpPr>
          <p:spPr>
            <a:xfrm>
              <a:off x="116143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9" name="Group 55_0"/>
          <p:cNvGrpSpPr/>
          <p:nvPr/>
        </p:nvGrpSpPr>
        <p:grpSpPr>
          <a:xfrm>
            <a:off x="15163560" y="5407560"/>
            <a:ext cx="101880" cy="101880"/>
            <a:chOff x="15163560" y="5407560"/>
            <a:chExt cx="101880" cy="101880"/>
          </a:xfrm>
        </p:grpSpPr>
        <p:sp>
          <p:nvSpPr>
            <p:cNvPr id="1280" name="Freeform 56_0"/>
            <p:cNvSpPr/>
            <p:nvPr/>
          </p:nvSpPr>
          <p:spPr>
            <a:xfrm>
              <a:off x="151635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1" name="TextBox 57_1"/>
            <p:cNvSpPr/>
            <p:nvPr/>
          </p:nvSpPr>
          <p:spPr>
            <a:xfrm>
              <a:off x="1517328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2" name="Group 58_0"/>
          <p:cNvGrpSpPr/>
          <p:nvPr/>
        </p:nvGrpSpPr>
        <p:grpSpPr>
          <a:xfrm>
            <a:off x="11953800" y="5407560"/>
            <a:ext cx="101880" cy="101880"/>
            <a:chOff x="11953800" y="5407560"/>
            <a:chExt cx="101880" cy="101880"/>
          </a:xfrm>
        </p:grpSpPr>
        <p:sp>
          <p:nvSpPr>
            <p:cNvPr id="1283" name="Freeform 59_0"/>
            <p:cNvSpPr/>
            <p:nvPr/>
          </p:nvSpPr>
          <p:spPr>
            <a:xfrm>
              <a:off x="119538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4" name="TextBox 60_0"/>
            <p:cNvSpPr/>
            <p:nvPr/>
          </p:nvSpPr>
          <p:spPr>
            <a:xfrm>
              <a:off x="119635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85" name="TextBox 61_0"/>
          <p:cNvSpPr/>
          <p:nvPr/>
        </p:nvSpPr>
        <p:spPr>
          <a:xfrm>
            <a:off x="116143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느낀점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86" name="Group 62_0"/>
          <p:cNvGrpSpPr/>
          <p:nvPr/>
        </p:nvGrpSpPr>
        <p:grpSpPr>
          <a:xfrm>
            <a:off x="2682360" y="5825160"/>
            <a:ext cx="3990600" cy="2589480"/>
            <a:chOff x="2682360" y="5825160"/>
            <a:chExt cx="3990600" cy="2589480"/>
          </a:xfrm>
        </p:grpSpPr>
        <p:sp>
          <p:nvSpPr>
            <p:cNvPr id="1287" name="Freeform 63_0"/>
            <p:cNvSpPr/>
            <p:nvPr/>
          </p:nvSpPr>
          <p:spPr>
            <a:xfrm>
              <a:off x="268236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8" name="TextBox 64_0"/>
            <p:cNvSpPr/>
            <p:nvPr/>
          </p:nvSpPr>
          <p:spPr>
            <a:xfrm>
              <a:off x="268236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9" name="Group 65_0"/>
          <p:cNvGrpSpPr/>
          <p:nvPr/>
        </p:nvGrpSpPr>
        <p:grpSpPr>
          <a:xfrm>
            <a:off x="7146720" y="5825160"/>
            <a:ext cx="3990600" cy="2589480"/>
            <a:chOff x="7146720" y="5825160"/>
            <a:chExt cx="3990600" cy="2589480"/>
          </a:xfrm>
        </p:grpSpPr>
        <p:sp>
          <p:nvSpPr>
            <p:cNvPr id="1290" name="Freeform 66_0"/>
            <p:cNvSpPr/>
            <p:nvPr/>
          </p:nvSpPr>
          <p:spPr>
            <a:xfrm>
              <a:off x="71467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1" name="TextBox 67_0"/>
            <p:cNvSpPr/>
            <p:nvPr/>
          </p:nvSpPr>
          <p:spPr>
            <a:xfrm>
              <a:off x="71467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2" name="Group 68_0"/>
          <p:cNvGrpSpPr/>
          <p:nvPr/>
        </p:nvGrpSpPr>
        <p:grpSpPr>
          <a:xfrm>
            <a:off x="11614320" y="5825160"/>
            <a:ext cx="3990600" cy="2589480"/>
            <a:chOff x="11614320" y="5825160"/>
            <a:chExt cx="3990600" cy="2589480"/>
          </a:xfrm>
        </p:grpSpPr>
        <p:sp>
          <p:nvSpPr>
            <p:cNvPr id="1293" name="Freeform 69_0"/>
            <p:cNvSpPr/>
            <p:nvPr/>
          </p:nvSpPr>
          <p:spPr>
            <a:xfrm>
              <a:off x="116143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4" name="TextBox 70_0"/>
            <p:cNvSpPr/>
            <p:nvPr/>
          </p:nvSpPr>
          <p:spPr>
            <a:xfrm>
              <a:off x="116143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95" name="TextBox 71_0"/>
          <p:cNvSpPr/>
          <p:nvPr/>
        </p:nvSpPr>
        <p:spPr>
          <a:xfrm>
            <a:off x="2988000" y="6153120"/>
            <a:ext cx="3376080" cy="207781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b="0" strike="noStrike" spc="-1" dirty="0">
                <a:latin typeface="맑은 고딕"/>
              </a:rPr>
              <a:t>최대한 </a:t>
            </a:r>
            <a:r>
              <a:rPr lang="en-US" altLang="ko-KR" b="0" strike="noStrike" spc="-1" dirty="0">
                <a:latin typeface="맑은 고딕"/>
              </a:rPr>
              <a:t>mvc2</a:t>
            </a:r>
            <a:r>
              <a:rPr lang="ko-KR" altLang="ko-KR" b="0" strike="noStrike" spc="-1" dirty="0">
                <a:latin typeface="맑은 고딕"/>
              </a:rPr>
              <a:t>방식을 활용해서 모르는 부분을 혼자 찾아보며 최대한 풀어나가는 부분을 잘했다고 느끼고 전체적인 부분에서 이해하려고 하며 프로젝트를 진행한 것이 </a:t>
            </a:r>
            <a:r>
              <a:rPr lang="ko-KR" altLang="ko-KR" b="0" strike="noStrike" spc="-1" dirty="0" err="1">
                <a:latin typeface="맑은 고딕"/>
              </a:rPr>
              <a:t>잘한점</a:t>
            </a:r>
            <a:r>
              <a:rPr lang="ko-KR" altLang="ko-KR" b="0" strike="noStrike" spc="-1" dirty="0">
                <a:latin typeface="맑은 고딕"/>
              </a:rPr>
              <a:t> 같음</a:t>
            </a:r>
            <a:r>
              <a:rPr lang="en-US" altLang="ko-KR" b="0" strike="noStrike" spc="-1" dirty="0">
                <a:latin typeface="맑은 고딕"/>
              </a:rPr>
              <a:t>.</a:t>
            </a:r>
          </a:p>
          <a:p>
            <a:pPr algn="just">
              <a:lnSpc>
                <a:spcPts val="3770"/>
              </a:lnSpc>
              <a:defRPr/>
            </a:pPr>
            <a:endParaRPr lang="en-US" sz="1600" b="0" strike="noStrike" spc="-1" dirty="0">
              <a:latin typeface="맑은 고딕"/>
            </a:endParaRPr>
          </a:p>
        </p:txBody>
      </p:sp>
      <p:sp>
        <p:nvSpPr>
          <p:cNvPr id="1296" name="TextBox 72_0"/>
          <p:cNvSpPr/>
          <p:nvPr/>
        </p:nvSpPr>
        <p:spPr>
          <a:xfrm>
            <a:off x="7453800" y="6153120"/>
            <a:ext cx="3376080" cy="19389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b="0" strike="noStrike" spc="-1" dirty="0">
                <a:latin typeface="맑은 고딕"/>
              </a:rPr>
              <a:t>좀 더 수업 시간 외적으로 공부를 </a:t>
            </a:r>
            <a:r>
              <a:rPr lang="ko-KR" altLang="ko-KR" b="0" strike="noStrike" spc="-1" dirty="0" err="1">
                <a:latin typeface="맑은 고딕"/>
              </a:rPr>
              <a:t>많이해야하고</a:t>
            </a:r>
            <a:r>
              <a:rPr lang="ko-KR" altLang="ko-KR" b="0" strike="noStrike" spc="-1" dirty="0">
                <a:latin typeface="맑은 고딕"/>
              </a:rPr>
              <a:t> 전체적으로 이해하려는 것이 중요하다고 생각함</a:t>
            </a:r>
            <a:r>
              <a:rPr lang="en-US" altLang="ko-KR" b="0" strike="noStrike" spc="-1" dirty="0">
                <a:latin typeface="맑은 고딕"/>
              </a:rPr>
              <a:t>. </a:t>
            </a:r>
            <a:r>
              <a:rPr lang="ko-KR" altLang="ko-KR" b="0" strike="noStrike" spc="-1" dirty="0">
                <a:latin typeface="맑은 고딕"/>
              </a:rPr>
              <a:t>시간 안에 완전 구현을 하지 못한 것을 개선해서 좀 더 기간 내에 완성할 수 있는 능력을 갖추도록 개선해야하다고 느낌</a:t>
            </a:r>
            <a:r>
              <a:rPr lang="en-US" altLang="ko-KR" b="0" strike="noStrike" spc="-1" dirty="0">
                <a:latin typeface="맑은 고딕"/>
              </a:rPr>
              <a:t>.</a:t>
            </a:r>
          </a:p>
        </p:txBody>
      </p:sp>
      <p:sp>
        <p:nvSpPr>
          <p:cNvPr id="1297" name="TextBox 73_0"/>
          <p:cNvSpPr/>
          <p:nvPr/>
        </p:nvSpPr>
        <p:spPr>
          <a:xfrm>
            <a:off x="11921400" y="6153120"/>
            <a:ext cx="3376080" cy="196977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600" b="0" strike="noStrike" spc="-1" dirty="0">
                <a:latin typeface="맑은 고딕"/>
              </a:rPr>
              <a:t>모르는 부분 또는 이해가 되지 않았던 부분을 스스로 해결 </a:t>
            </a:r>
            <a:r>
              <a:rPr lang="ko-KR" altLang="ko-KR" sz="1600" b="0" strike="noStrike" spc="-1" dirty="0" err="1">
                <a:latin typeface="맑은 고딕"/>
              </a:rPr>
              <a:t>하므로써</a:t>
            </a:r>
            <a:r>
              <a:rPr lang="ko-KR" altLang="ko-KR" sz="1600" b="0" strike="noStrike" spc="-1" dirty="0">
                <a:latin typeface="맑은 고딕"/>
              </a:rPr>
              <a:t> 더 이해가 잘 되었고 혼자서 해결하는 방법을 잘 느낄 수 있었으며 오류가 나는 것에 대한 대책을 좀 더 빠르게 수행하고 나아가는 능력을 얻었다</a:t>
            </a:r>
            <a:r>
              <a:rPr lang="en-US" altLang="ko-KR" sz="1600" b="0" strike="noStrike" spc="-1" dirty="0">
                <a:latin typeface="맑은 고딕"/>
              </a:rPr>
              <a:t>. </a:t>
            </a:r>
            <a:r>
              <a:rPr lang="ko-KR" altLang="ko-KR" sz="1600" b="0" strike="noStrike" spc="-1" dirty="0">
                <a:latin typeface="맑은 고딕"/>
              </a:rPr>
              <a:t>그리고 개발하는데 있어서 좀 더 업그레이드 된 거 같다고 생각했다</a:t>
            </a:r>
            <a:r>
              <a:rPr lang="en-US" altLang="ko-KR" sz="1600" b="0" strike="noStrike" spc="-1" dirty="0">
                <a:latin typeface="맑은 고딕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1A883-C3A6-4B0B-8180-001EF401FE04}"/>
              </a:ext>
            </a:extLst>
          </p:cNvPr>
          <p:cNvSpPr txBox="1"/>
          <p:nvPr/>
        </p:nvSpPr>
        <p:spPr>
          <a:xfrm>
            <a:off x="9846540" y="26127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>
            <a:noAutofit/>
          </a:bodyPr>
          <a:lstStyle/>
          <a:p>
            <a:pPr lvl="0">
              <a:defRPr/>
            </a:pPr>
            <a:r>
              <a:rPr lang="en-US" sz="2600" b="0" strike="noStrike" spc="-1" dirty="0">
                <a:latin typeface="맑은 고딕"/>
              </a:rPr>
              <a:t>&lt;&lt;</a:t>
            </a:r>
            <a:r>
              <a:rPr lang="ko-KR" altLang="en-US" sz="2600" b="0" strike="noStrike" spc="-1" dirty="0">
                <a:latin typeface="맑은 고딕"/>
              </a:rPr>
              <a:t>홍기</a:t>
            </a:r>
            <a:r>
              <a:rPr lang="en-US" sz="2600" b="0" strike="noStrike" spc="-1" dirty="0">
                <a:latin typeface="맑은 고딕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5753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2_0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156" name="Freeform 3_0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Freeform 4_0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Freeform 5_0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Freeform 6_0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Freeform 7_0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Freeform 8_0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Freeform 9_0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Freeform 10_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Freeform 11_0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Freeform 12_0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Freeform 13_0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Freeform 14_0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Freeform 15_0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Freeform 16_0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Freeform 17_0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Freeform 18_0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Freeform 19_0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Freeform 20_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Freeform 21_0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Freeform 22_0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Freeform 23_0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Freeform 24_0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Freeform 25_0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Freeform 26_0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0" name="Group 27_0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81" name="Freeform 28_0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TextBox 29_0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3" name="TextBox 30_0"/>
          <p:cNvSpPr/>
          <p:nvPr/>
        </p:nvSpPr>
        <p:spPr>
          <a:xfrm>
            <a:off x="2622600" y="1910160"/>
            <a:ext cx="739872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en-US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CONTENTS</a:t>
            </a:r>
            <a:endParaRPr lang="en-US" sz="8850" b="0" strike="noStrike" spc="-1">
              <a:latin typeface="맑은 고딕"/>
            </a:endParaRPr>
          </a:p>
        </p:txBody>
      </p:sp>
      <p:grpSp>
        <p:nvGrpSpPr>
          <p:cNvPr id="184" name="Group 31_0"/>
          <p:cNvGrpSpPr/>
          <p:nvPr/>
        </p:nvGrpSpPr>
        <p:grpSpPr>
          <a:xfrm>
            <a:off x="2957400" y="3903840"/>
            <a:ext cx="5817960" cy="892080"/>
            <a:chOff x="2957400" y="3903840"/>
            <a:chExt cx="5817960" cy="892080"/>
          </a:xfrm>
        </p:grpSpPr>
        <p:sp>
          <p:nvSpPr>
            <p:cNvPr id="185" name="Freeform 32_0"/>
            <p:cNvSpPr/>
            <p:nvPr/>
          </p:nvSpPr>
          <p:spPr>
            <a:xfrm>
              <a:off x="2957400" y="3944520"/>
              <a:ext cx="5817960" cy="85140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TextBox 33_0"/>
            <p:cNvSpPr/>
            <p:nvPr/>
          </p:nvSpPr>
          <p:spPr>
            <a:xfrm>
              <a:off x="2957400" y="3903840"/>
              <a:ext cx="581796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7" name="Group 34_0"/>
          <p:cNvGrpSpPr/>
          <p:nvPr/>
        </p:nvGrpSpPr>
        <p:grpSpPr>
          <a:xfrm>
            <a:off x="9511920" y="3903840"/>
            <a:ext cx="5817960" cy="892080"/>
            <a:chOff x="9511920" y="3903840"/>
            <a:chExt cx="5817960" cy="892080"/>
          </a:xfrm>
        </p:grpSpPr>
        <p:sp>
          <p:nvSpPr>
            <p:cNvPr id="188" name="Freeform 35_0"/>
            <p:cNvSpPr/>
            <p:nvPr/>
          </p:nvSpPr>
          <p:spPr>
            <a:xfrm>
              <a:off x="9511920" y="3944520"/>
              <a:ext cx="5817960" cy="85140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TextBox 36_0"/>
            <p:cNvSpPr/>
            <p:nvPr/>
          </p:nvSpPr>
          <p:spPr>
            <a:xfrm>
              <a:off x="9511920" y="3903840"/>
              <a:ext cx="581796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0" name="Group 37_0"/>
          <p:cNvGrpSpPr/>
          <p:nvPr/>
        </p:nvGrpSpPr>
        <p:grpSpPr>
          <a:xfrm>
            <a:off x="2957400" y="5256000"/>
            <a:ext cx="5817960" cy="892080"/>
            <a:chOff x="2957400" y="5256000"/>
            <a:chExt cx="5817960" cy="892080"/>
          </a:xfrm>
        </p:grpSpPr>
        <p:sp>
          <p:nvSpPr>
            <p:cNvPr id="191" name="Freeform 38_0"/>
            <p:cNvSpPr/>
            <p:nvPr/>
          </p:nvSpPr>
          <p:spPr>
            <a:xfrm>
              <a:off x="2957400" y="5296680"/>
              <a:ext cx="5817960" cy="85140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TextBox 39_0"/>
            <p:cNvSpPr/>
            <p:nvPr/>
          </p:nvSpPr>
          <p:spPr>
            <a:xfrm>
              <a:off x="2957400" y="5256000"/>
              <a:ext cx="581796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3" name="Group 40_0"/>
          <p:cNvGrpSpPr/>
          <p:nvPr/>
        </p:nvGrpSpPr>
        <p:grpSpPr>
          <a:xfrm>
            <a:off x="9511920" y="5256000"/>
            <a:ext cx="5817960" cy="892080"/>
            <a:chOff x="9511920" y="5256000"/>
            <a:chExt cx="5817960" cy="892080"/>
          </a:xfrm>
        </p:grpSpPr>
        <p:sp>
          <p:nvSpPr>
            <p:cNvPr id="194" name="Freeform 41_0"/>
            <p:cNvSpPr/>
            <p:nvPr/>
          </p:nvSpPr>
          <p:spPr>
            <a:xfrm>
              <a:off x="9511920" y="5296680"/>
              <a:ext cx="5817960" cy="85140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TextBox 42_0"/>
            <p:cNvSpPr/>
            <p:nvPr/>
          </p:nvSpPr>
          <p:spPr>
            <a:xfrm>
              <a:off x="9511920" y="5256000"/>
              <a:ext cx="581796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Group 43_0"/>
          <p:cNvGrpSpPr/>
          <p:nvPr/>
        </p:nvGrpSpPr>
        <p:grpSpPr>
          <a:xfrm>
            <a:off x="2957400" y="6603480"/>
            <a:ext cx="5817960" cy="892080"/>
            <a:chOff x="2957400" y="6603480"/>
            <a:chExt cx="5817960" cy="892080"/>
          </a:xfrm>
        </p:grpSpPr>
        <p:sp>
          <p:nvSpPr>
            <p:cNvPr id="197" name="Freeform 44_0"/>
            <p:cNvSpPr/>
            <p:nvPr/>
          </p:nvSpPr>
          <p:spPr>
            <a:xfrm>
              <a:off x="2957400" y="6644160"/>
              <a:ext cx="5817960" cy="85140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TextBox 45_0"/>
            <p:cNvSpPr/>
            <p:nvPr/>
          </p:nvSpPr>
          <p:spPr>
            <a:xfrm>
              <a:off x="2957400" y="6603480"/>
              <a:ext cx="5817960" cy="89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9" name="TextBox 49_0"/>
          <p:cNvSpPr/>
          <p:nvPr/>
        </p:nvSpPr>
        <p:spPr>
          <a:xfrm>
            <a:off x="4246200" y="4015800"/>
            <a:ext cx="42980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5049"/>
              </a:lnSpc>
            </a:pP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파트 분배 소개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0" name="TextBox 50_0"/>
          <p:cNvSpPr/>
          <p:nvPr/>
        </p:nvSpPr>
        <p:spPr>
          <a:xfrm>
            <a:off x="10800720" y="4015800"/>
            <a:ext cx="42980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5049"/>
              </a:lnSpc>
            </a:pP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시연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1" name="TextBox 51_0"/>
          <p:cNvSpPr/>
          <p:nvPr/>
        </p:nvSpPr>
        <p:spPr>
          <a:xfrm>
            <a:off x="4246200" y="5367960"/>
            <a:ext cx="42980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5049"/>
              </a:lnSpc>
            </a:pP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소개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2" name="TextBox 52_0"/>
          <p:cNvSpPr/>
          <p:nvPr/>
        </p:nvSpPr>
        <p:spPr>
          <a:xfrm>
            <a:off x="10800720" y="5367960"/>
            <a:ext cx="42980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5049"/>
              </a:lnSpc>
            </a:pP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결과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3" name="TextBox 53_0"/>
          <p:cNvSpPr/>
          <p:nvPr/>
        </p:nvSpPr>
        <p:spPr>
          <a:xfrm>
            <a:off x="4246200" y="6715440"/>
            <a:ext cx="42980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5049"/>
              </a:lnSpc>
            </a:pP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구조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4" name="TextBox 55_0"/>
          <p:cNvSpPr/>
          <p:nvPr/>
        </p:nvSpPr>
        <p:spPr>
          <a:xfrm>
            <a:off x="3243600" y="4015800"/>
            <a:ext cx="6357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1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5" name="TextBox 56_0"/>
          <p:cNvSpPr/>
          <p:nvPr/>
        </p:nvSpPr>
        <p:spPr>
          <a:xfrm>
            <a:off x="9798120" y="4015800"/>
            <a:ext cx="6357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4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6" name="TextBox 57_0"/>
          <p:cNvSpPr/>
          <p:nvPr/>
        </p:nvSpPr>
        <p:spPr>
          <a:xfrm>
            <a:off x="3243600" y="5365800"/>
            <a:ext cx="6357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2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7" name="TextBox 58_0"/>
          <p:cNvSpPr/>
          <p:nvPr/>
        </p:nvSpPr>
        <p:spPr>
          <a:xfrm>
            <a:off x="9798120" y="5365800"/>
            <a:ext cx="6357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5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208" name="TextBox 59_0"/>
          <p:cNvSpPr/>
          <p:nvPr/>
        </p:nvSpPr>
        <p:spPr>
          <a:xfrm>
            <a:off x="3243600" y="6720120"/>
            <a:ext cx="63576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3</a:t>
            </a:r>
            <a:endParaRPr lang="en-US" sz="33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roup 2_1"/>
          <p:cNvGrpSpPr/>
          <p:nvPr/>
        </p:nvGrpSpPr>
        <p:grpSpPr>
          <a:xfrm>
            <a:off x="-54720" y="0"/>
            <a:ext cx="18396720" cy="10287000"/>
            <a:chOff x="-54720" y="-986760"/>
            <a:chExt cx="18396720" cy="12259800"/>
          </a:xfrm>
        </p:grpSpPr>
        <p:sp>
          <p:nvSpPr>
            <p:cNvPr id="1227" name="Freeform 3_1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8" name="Freeform 4_1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9" name="Freeform 5_1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0" name="Freeform 6_1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1" name="Freeform 7_1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2" name="Freeform 8_1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3" name="Freeform 9_1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4" name="Freeform 10_1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5" name="Freeform 11_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6" name="Freeform 12_1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7" name="Freeform 13_1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8" name="Freeform 14_1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9" name="Freeform 15_1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0" name="Freeform 16_1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1" name="Freeform 17_1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2" name="Freeform 18_1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3" name="Freeform 19_1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4" name="Freeform 20_1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5" name="Freeform 21_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6" name="Freeform 22_1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7" name="Freeform 23_1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8" name="Freeform 24_1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9" name="Freeform 25_1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0" name="Freeform 26_1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1" name="Group 27_1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252" name="Freeform 28_1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53" name="TextBox 29_1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54" name="TextBox 30_1"/>
          <p:cNvSpPr/>
          <p:nvPr/>
        </p:nvSpPr>
        <p:spPr>
          <a:xfrm>
            <a:off x="2622600" y="1910160"/>
            <a:ext cx="7398720" cy="134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프로젝트 평가</a:t>
            </a:r>
            <a:endParaRPr lang="en-US" sz="8850" b="0" strike="noStrike" spc="-1" dirty="0">
              <a:latin typeface="맑은 고딕"/>
            </a:endParaRPr>
          </a:p>
        </p:txBody>
      </p:sp>
      <p:sp>
        <p:nvSpPr>
          <p:cNvPr id="1255" name="TextBox 31_0"/>
          <p:cNvSpPr/>
          <p:nvPr/>
        </p:nvSpPr>
        <p:spPr>
          <a:xfrm>
            <a:off x="2957400" y="3434040"/>
            <a:ext cx="12372840" cy="16430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결과물 완성도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점수 </a:t>
            </a:r>
            <a:r>
              <a:rPr lang="en-US" altLang="ko-KR" sz="28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7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/10</a:t>
            </a: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en-US" altLang="ko-KR" sz="16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	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ko-KR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초반에 기획했던 기능이나 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UI</a:t>
            </a:r>
            <a:r>
              <a:rPr lang="ko-KR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등 계획했던 것들을 전부 완성 시키지 못한 부분이 크게 아쉬움이 남는다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  <a:endParaRPr lang="en-US" altLang="ko-KR" sz="1600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800" b="0" strike="noStrike" spc="-1" dirty="0">
              <a:latin typeface="맑은 고딕"/>
            </a:endParaRPr>
          </a:p>
        </p:txBody>
      </p:sp>
      <p:grpSp>
        <p:nvGrpSpPr>
          <p:cNvPr id="1256" name="Group 32_0"/>
          <p:cNvGrpSpPr/>
          <p:nvPr/>
        </p:nvGrpSpPr>
        <p:grpSpPr>
          <a:xfrm>
            <a:off x="2682360" y="4992120"/>
            <a:ext cx="3990600" cy="892080"/>
            <a:chOff x="2682360" y="4992120"/>
            <a:chExt cx="3990600" cy="892080"/>
          </a:xfrm>
        </p:grpSpPr>
        <p:sp>
          <p:nvSpPr>
            <p:cNvPr id="1257" name="Freeform 33_0"/>
            <p:cNvSpPr/>
            <p:nvPr/>
          </p:nvSpPr>
          <p:spPr>
            <a:xfrm>
              <a:off x="268236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8" name="TextBox 34_0"/>
            <p:cNvSpPr/>
            <p:nvPr/>
          </p:nvSpPr>
          <p:spPr>
            <a:xfrm>
              <a:off x="268236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9" name="Group 35_0"/>
          <p:cNvGrpSpPr/>
          <p:nvPr/>
        </p:nvGrpSpPr>
        <p:grpSpPr>
          <a:xfrm>
            <a:off x="6231600" y="5407560"/>
            <a:ext cx="101880" cy="101880"/>
            <a:chOff x="6231600" y="5407560"/>
            <a:chExt cx="101880" cy="101880"/>
          </a:xfrm>
        </p:grpSpPr>
        <p:sp>
          <p:nvSpPr>
            <p:cNvPr id="1260" name="Freeform 36_0"/>
            <p:cNvSpPr/>
            <p:nvPr/>
          </p:nvSpPr>
          <p:spPr>
            <a:xfrm>
              <a:off x="62316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1" name="TextBox 37_0"/>
            <p:cNvSpPr/>
            <p:nvPr/>
          </p:nvSpPr>
          <p:spPr>
            <a:xfrm>
              <a:off x="6241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2" name="Group 38_0"/>
          <p:cNvGrpSpPr/>
          <p:nvPr/>
        </p:nvGrpSpPr>
        <p:grpSpPr>
          <a:xfrm>
            <a:off x="3021840" y="5407560"/>
            <a:ext cx="101880" cy="101880"/>
            <a:chOff x="3021840" y="5407560"/>
            <a:chExt cx="101880" cy="101880"/>
          </a:xfrm>
        </p:grpSpPr>
        <p:sp>
          <p:nvSpPr>
            <p:cNvPr id="1263" name="Freeform 39_0"/>
            <p:cNvSpPr/>
            <p:nvPr/>
          </p:nvSpPr>
          <p:spPr>
            <a:xfrm>
              <a:off x="302184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4" name="TextBox 40_0"/>
            <p:cNvSpPr/>
            <p:nvPr/>
          </p:nvSpPr>
          <p:spPr>
            <a:xfrm>
              <a:off x="303156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65" name="TextBox 41_0"/>
          <p:cNvSpPr/>
          <p:nvPr/>
        </p:nvSpPr>
        <p:spPr>
          <a:xfrm>
            <a:off x="2682360" y="5123160"/>
            <a:ext cx="398736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잘한점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66" name="Group 42_0"/>
          <p:cNvGrpSpPr/>
          <p:nvPr/>
        </p:nvGrpSpPr>
        <p:grpSpPr>
          <a:xfrm>
            <a:off x="7146720" y="4992120"/>
            <a:ext cx="3990600" cy="892080"/>
            <a:chOff x="7146720" y="4992120"/>
            <a:chExt cx="3990600" cy="892080"/>
          </a:xfrm>
        </p:grpSpPr>
        <p:sp>
          <p:nvSpPr>
            <p:cNvPr id="1267" name="Freeform 43_0"/>
            <p:cNvSpPr/>
            <p:nvPr/>
          </p:nvSpPr>
          <p:spPr>
            <a:xfrm>
              <a:off x="71467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8" name="TextBox 44_0"/>
            <p:cNvSpPr/>
            <p:nvPr/>
          </p:nvSpPr>
          <p:spPr>
            <a:xfrm>
              <a:off x="71467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9" name="Group 45_0"/>
          <p:cNvGrpSpPr/>
          <p:nvPr/>
        </p:nvGrpSpPr>
        <p:grpSpPr>
          <a:xfrm>
            <a:off x="10695960" y="5407560"/>
            <a:ext cx="101880" cy="101880"/>
            <a:chOff x="10695960" y="5407560"/>
            <a:chExt cx="101880" cy="101880"/>
          </a:xfrm>
        </p:grpSpPr>
        <p:sp>
          <p:nvSpPr>
            <p:cNvPr id="1270" name="Freeform 46_0"/>
            <p:cNvSpPr/>
            <p:nvPr/>
          </p:nvSpPr>
          <p:spPr>
            <a:xfrm>
              <a:off x="106959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1" name="TextBox 47_0"/>
            <p:cNvSpPr/>
            <p:nvPr/>
          </p:nvSpPr>
          <p:spPr>
            <a:xfrm>
              <a:off x="10705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2" name="Group 48_0"/>
          <p:cNvGrpSpPr/>
          <p:nvPr/>
        </p:nvGrpSpPr>
        <p:grpSpPr>
          <a:xfrm>
            <a:off x="7486200" y="5407560"/>
            <a:ext cx="101880" cy="101880"/>
            <a:chOff x="7486200" y="5407560"/>
            <a:chExt cx="101880" cy="101880"/>
          </a:xfrm>
        </p:grpSpPr>
        <p:sp>
          <p:nvSpPr>
            <p:cNvPr id="1273" name="Freeform 49_0"/>
            <p:cNvSpPr/>
            <p:nvPr/>
          </p:nvSpPr>
          <p:spPr>
            <a:xfrm>
              <a:off x="74862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4" name="TextBox 50_1"/>
            <p:cNvSpPr/>
            <p:nvPr/>
          </p:nvSpPr>
          <p:spPr>
            <a:xfrm>
              <a:off x="74959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75" name="TextBox 51_1"/>
          <p:cNvSpPr/>
          <p:nvPr/>
        </p:nvSpPr>
        <p:spPr>
          <a:xfrm>
            <a:off x="71467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tabLst>
                <a:tab pos="0" algn="l"/>
              </a:tabLst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보안할점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76" name="Group 52_0"/>
          <p:cNvGrpSpPr/>
          <p:nvPr/>
        </p:nvGrpSpPr>
        <p:grpSpPr>
          <a:xfrm>
            <a:off x="11614320" y="4992120"/>
            <a:ext cx="3990600" cy="892080"/>
            <a:chOff x="11614320" y="4992120"/>
            <a:chExt cx="3990600" cy="892080"/>
          </a:xfrm>
        </p:grpSpPr>
        <p:sp>
          <p:nvSpPr>
            <p:cNvPr id="1277" name="Freeform 53_0"/>
            <p:cNvSpPr/>
            <p:nvPr/>
          </p:nvSpPr>
          <p:spPr>
            <a:xfrm>
              <a:off x="116143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8" name="TextBox 54_0"/>
            <p:cNvSpPr/>
            <p:nvPr/>
          </p:nvSpPr>
          <p:spPr>
            <a:xfrm>
              <a:off x="116143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9" name="Group 55_0"/>
          <p:cNvGrpSpPr/>
          <p:nvPr/>
        </p:nvGrpSpPr>
        <p:grpSpPr>
          <a:xfrm>
            <a:off x="15163560" y="5407560"/>
            <a:ext cx="101880" cy="101880"/>
            <a:chOff x="15163560" y="5407560"/>
            <a:chExt cx="101880" cy="101880"/>
          </a:xfrm>
        </p:grpSpPr>
        <p:sp>
          <p:nvSpPr>
            <p:cNvPr id="1280" name="Freeform 56_0"/>
            <p:cNvSpPr/>
            <p:nvPr/>
          </p:nvSpPr>
          <p:spPr>
            <a:xfrm>
              <a:off x="151635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1" name="TextBox 57_1"/>
            <p:cNvSpPr/>
            <p:nvPr/>
          </p:nvSpPr>
          <p:spPr>
            <a:xfrm>
              <a:off x="1517328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2" name="Group 58_0"/>
          <p:cNvGrpSpPr/>
          <p:nvPr/>
        </p:nvGrpSpPr>
        <p:grpSpPr>
          <a:xfrm>
            <a:off x="11953800" y="5407560"/>
            <a:ext cx="101880" cy="101880"/>
            <a:chOff x="11953800" y="5407560"/>
            <a:chExt cx="101880" cy="101880"/>
          </a:xfrm>
        </p:grpSpPr>
        <p:sp>
          <p:nvSpPr>
            <p:cNvPr id="1283" name="Freeform 59_0"/>
            <p:cNvSpPr/>
            <p:nvPr/>
          </p:nvSpPr>
          <p:spPr>
            <a:xfrm>
              <a:off x="119538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4" name="TextBox 60_0"/>
            <p:cNvSpPr/>
            <p:nvPr/>
          </p:nvSpPr>
          <p:spPr>
            <a:xfrm>
              <a:off x="119635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85" name="TextBox 61_0"/>
          <p:cNvSpPr/>
          <p:nvPr/>
        </p:nvSpPr>
        <p:spPr>
          <a:xfrm>
            <a:off x="116143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느낀점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86" name="Group 62_0"/>
          <p:cNvGrpSpPr/>
          <p:nvPr/>
        </p:nvGrpSpPr>
        <p:grpSpPr>
          <a:xfrm>
            <a:off x="2682360" y="5825160"/>
            <a:ext cx="3990600" cy="2589480"/>
            <a:chOff x="2682360" y="5825160"/>
            <a:chExt cx="3990600" cy="2589480"/>
          </a:xfrm>
        </p:grpSpPr>
        <p:sp>
          <p:nvSpPr>
            <p:cNvPr id="1287" name="Freeform 63_0"/>
            <p:cNvSpPr/>
            <p:nvPr/>
          </p:nvSpPr>
          <p:spPr>
            <a:xfrm>
              <a:off x="268236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8" name="TextBox 64_0"/>
            <p:cNvSpPr/>
            <p:nvPr/>
          </p:nvSpPr>
          <p:spPr>
            <a:xfrm>
              <a:off x="268236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9" name="Group 65_0"/>
          <p:cNvGrpSpPr/>
          <p:nvPr/>
        </p:nvGrpSpPr>
        <p:grpSpPr>
          <a:xfrm>
            <a:off x="7146720" y="5825160"/>
            <a:ext cx="3990600" cy="2589480"/>
            <a:chOff x="7146720" y="5825160"/>
            <a:chExt cx="3990600" cy="2589480"/>
          </a:xfrm>
        </p:grpSpPr>
        <p:sp>
          <p:nvSpPr>
            <p:cNvPr id="1290" name="Freeform 66_0"/>
            <p:cNvSpPr/>
            <p:nvPr/>
          </p:nvSpPr>
          <p:spPr>
            <a:xfrm>
              <a:off x="71467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1" name="TextBox 67_0"/>
            <p:cNvSpPr/>
            <p:nvPr/>
          </p:nvSpPr>
          <p:spPr>
            <a:xfrm>
              <a:off x="71467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2" name="Group 68_0"/>
          <p:cNvGrpSpPr/>
          <p:nvPr/>
        </p:nvGrpSpPr>
        <p:grpSpPr>
          <a:xfrm>
            <a:off x="11614320" y="5825160"/>
            <a:ext cx="3990600" cy="2589480"/>
            <a:chOff x="11614320" y="5825160"/>
            <a:chExt cx="3990600" cy="2589480"/>
          </a:xfrm>
        </p:grpSpPr>
        <p:sp>
          <p:nvSpPr>
            <p:cNvPr id="1293" name="Freeform 69_0"/>
            <p:cNvSpPr/>
            <p:nvPr/>
          </p:nvSpPr>
          <p:spPr>
            <a:xfrm>
              <a:off x="116143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4" name="TextBox 70_0"/>
            <p:cNvSpPr/>
            <p:nvPr/>
          </p:nvSpPr>
          <p:spPr>
            <a:xfrm>
              <a:off x="116143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95" name="TextBox 71_0"/>
          <p:cNvSpPr/>
          <p:nvPr/>
        </p:nvSpPr>
        <p:spPr>
          <a:xfrm>
            <a:off x="2988000" y="6153120"/>
            <a:ext cx="3376080" cy="15388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2000" b="0" strike="noStrike" spc="-1" dirty="0">
                <a:latin typeface="맑은 고딕"/>
              </a:rPr>
              <a:t>나와 같이 팀원 이해되지 않고 어렵다고 포기 하지 않고 모델</a:t>
            </a:r>
            <a:r>
              <a:rPr lang="en-US" altLang="ko-KR" sz="2000" b="0" strike="noStrike" spc="-1" dirty="0">
                <a:latin typeface="맑은 고딕"/>
              </a:rPr>
              <a:t>2</a:t>
            </a:r>
            <a:r>
              <a:rPr lang="ko-KR" altLang="ko-KR" sz="2000" b="0" strike="noStrike" spc="-1" dirty="0">
                <a:latin typeface="맑은 고딕"/>
              </a:rPr>
              <a:t>방식을 사용하고자 노력을 하였고 이 부분을 높게 사 제일 잘한 점이라고 생각한다</a:t>
            </a:r>
            <a:r>
              <a:rPr lang="en-US" altLang="ko-KR" sz="2000" b="0" strike="noStrike" spc="-1" dirty="0">
                <a:latin typeface="맑은 고딕"/>
              </a:rPr>
              <a:t>.</a:t>
            </a:r>
          </a:p>
        </p:txBody>
      </p:sp>
      <p:sp>
        <p:nvSpPr>
          <p:cNvPr id="1296" name="TextBox 72_0"/>
          <p:cNvSpPr/>
          <p:nvPr/>
        </p:nvSpPr>
        <p:spPr>
          <a:xfrm>
            <a:off x="7453800" y="6153120"/>
            <a:ext cx="3376080" cy="13849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800" b="0" strike="noStrike" spc="-1" dirty="0">
                <a:latin typeface="맑은 고딕"/>
              </a:rPr>
              <a:t>계획 단계에서 좀 더 신중을 가하여 한다고 느껴졌고 </a:t>
            </a:r>
            <a:r>
              <a:rPr lang="ko-KR" altLang="ko-KR" sz="1800" b="0" strike="noStrike" spc="-1" dirty="0" err="1">
                <a:latin typeface="맑은 고딕"/>
              </a:rPr>
              <a:t>디테일적인</a:t>
            </a:r>
            <a:r>
              <a:rPr lang="ko-KR" altLang="ko-KR" sz="1800" b="0" strike="noStrike" spc="-1" dirty="0">
                <a:latin typeface="맑은 고딕"/>
              </a:rPr>
              <a:t> 부분도 좀 더 </a:t>
            </a:r>
            <a:r>
              <a:rPr lang="ko-KR" altLang="ko-KR" sz="1800" b="0" strike="noStrike" spc="-1" dirty="0" err="1">
                <a:latin typeface="맑은 고딕"/>
              </a:rPr>
              <a:t>신경써서</a:t>
            </a:r>
            <a:r>
              <a:rPr lang="ko-KR" altLang="ko-KR" sz="1800" b="0" strike="noStrike" spc="-1" dirty="0">
                <a:latin typeface="맑은 고딕"/>
              </a:rPr>
              <a:t> </a:t>
            </a:r>
            <a:r>
              <a:rPr lang="ko-KR" altLang="ko-KR" sz="1800" b="0" strike="noStrike" spc="-1" dirty="0" err="1">
                <a:latin typeface="맑은 고딕"/>
              </a:rPr>
              <a:t>했어야했던거</a:t>
            </a:r>
            <a:r>
              <a:rPr lang="ko-KR" altLang="ko-KR" sz="1800" b="0" strike="noStrike" spc="-1" dirty="0">
                <a:latin typeface="맑은 고딕"/>
              </a:rPr>
              <a:t> 같고 디자인 부분도 마찬가지라고 생각한다</a:t>
            </a:r>
            <a:r>
              <a:rPr lang="en-US" altLang="ko-KR" sz="1800" b="0" strike="noStrike" spc="-1" dirty="0">
                <a:latin typeface="맑은 고딕"/>
              </a:rPr>
              <a:t>.</a:t>
            </a:r>
          </a:p>
        </p:txBody>
      </p:sp>
      <p:sp>
        <p:nvSpPr>
          <p:cNvPr id="1297" name="TextBox 73_0"/>
          <p:cNvSpPr/>
          <p:nvPr/>
        </p:nvSpPr>
        <p:spPr>
          <a:xfrm>
            <a:off x="11921400" y="6153120"/>
            <a:ext cx="3376080" cy="172354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600" b="0" strike="noStrike" spc="-1" dirty="0">
                <a:latin typeface="맑은 고딕"/>
              </a:rPr>
              <a:t>팀 프로젝트시 </a:t>
            </a:r>
            <a:r>
              <a:rPr lang="ko-KR" altLang="ko-KR" sz="1600" b="0" strike="noStrike" spc="-1" dirty="0" err="1">
                <a:latin typeface="맑은 고딕"/>
              </a:rPr>
              <a:t>팀원간의</a:t>
            </a:r>
            <a:r>
              <a:rPr lang="ko-KR" altLang="ko-KR" sz="1600" b="0" strike="noStrike" spc="-1" dirty="0">
                <a:latin typeface="맑은 고딕"/>
              </a:rPr>
              <a:t> 의사소통의 중요성과 개인의 역량도 중요하고 느껴져서 스스로 학습의 중요성 느꼈고 코드상 발생한 문제를 직접 해결하려고 하니 내가 모르는 부분에 대한 해결 책과 나의 부족한 부분이 어디인지 알게 </a:t>
            </a:r>
            <a:r>
              <a:rPr lang="ko-KR" altLang="ko-KR" sz="1600" b="0" strike="noStrike" spc="-1" dirty="0" err="1">
                <a:latin typeface="맑은 고딕"/>
              </a:rPr>
              <a:t>되었던거</a:t>
            </a:r>
            <a:r>
              <a:rPr lang="ko-KR" altLang="ko-KR" sz="1600" b="0" strike="noStrike" spc="-1" dirty="0">
                <a:latin typeface="맑은 고딕"/>
              </a:rPr>
              <a:t> 같다</a:t>
            </a:r>
            <a:r>
              <a:rPr lang="en-US" altLang="ko-KR" sz="1600" b="0" strike="noStrike" spc="-1" dirty="0">
                <a:latin typeface="맑은 고딕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1A883-C3A6-4B0B-8180-001EF401FE04}"/>
              </a:ext>
            </a:extLst>
          </p:cNvPr>
          <p:cNvSpPr txBox="1"/>
          <p:nvPr/>
        </p:nvSpPr>
        <p:spPr>
          <a:xfrm>
            <a:off x="9846540" y="26127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>
            <a:noAutofit/>
          </a:bodyPr>
          <a:lstStyle/>
          <a:p>
            <a:pPr lvl="0">
              <a:defRPr/>
            </a:pPr>
            <a:r>
              <a:rPr lang="en-US" sz="2600" b="0" strike="noStrike" spc="-1" dirty="0">
                <a:latin typeface="맑은 고딕"/>
              </a:rPr>
              <a:t>&lt;&lt;</a:t>
            </a:r>
            <a:r>
              <a:rPr lang="ko-KR" altLang="en-US" sz="2600" b="0" strike="noStrike" spc="-1" dirty="0">
                <a:latin typeface="맑은 고딕"/>
              </a:rPr>
              <a:t>성윤</a:t>
            </a:r>
            <a:r>
              <a:rPr lang="en-US" sz="2600" b="0" strike="noStrike" spc="-1" dirty="0">
                <a:latin typeface="맑은 고딕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40393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roup 2_1"/>
          <p:cNvGrpSpPr/>
          <p:nvPr/>
        </p:nvGrpSpPr>
        <p:grpSpPr>
          <a:xfrm>
            <a:off x="-54720" y="0"/>
            <a:ext cx="18396720" cy="10287000"/>
            <a:chOff x="-54720" y="-986760"/>
            <a:chExt cx="18396720" cy="12259800"/>
          </a:xfrm>
        </p:grpSpPr>
        <p:sp>
          <p:nvSpPr>
            <p:cNvPr id="1227" name="Freeform 3_1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8" name="Freeform 4_1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29" name="Freeform 5_1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0" name="Freeform 6_1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1" name="Freeform 7_1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2" name="Freeform 8_1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3" name="Freeform 9_1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4" name="Freeform 10_1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5" name="Freeform 11_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6" name="Freeform 12_1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7" name="Freeform 13_1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8" name="Freeform 14_1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39" name="Freeform 15_1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0" name="Freeform 16_1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1" name="Freeform 17_1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2" name="Freeform 18_1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3" name="Freeform 19_1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4" name="Freeform 20_1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5" name="Freeform 21_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6" name="Freeform 22_1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7" name="Freeform 23_1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8" name="Freeform 24_1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9" name="Freeform 25_1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0" name="Freeform 26_1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1" name="Group 27_1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252" name="Freeform 28_1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53" name="TextBox 29_1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54" name="TextBox 30_1"/>
          <p:cNvSpPr/>
          <p:nvPr/>
        </p:nvSpPr>
        <p:spPr>
          <a:xfrm>
            <a:off x="2622600" y="1910160"/>
            <a:ext cx="7398720" cy="134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프로젝트 평가</a:t>
            </a:r>
            <a:endParaRPr lang="en-US" sz="8850" b="0" strike="noStrike" spc="-1" dirty="0">
              <a:latin typeface="맑은 고딕"/>
            </a:endParaRPr>
          </a:p>
        </p:txBody>
      </p:sp>
      <p:sp>
        <p:nvSpPr>
          <p:cNvPr id="1255" name="TextBox 31_0"/>
          <p:cNvSpPr/>
          <p:nvPr/>
        </p:nvSpPr>
        <p:spPr>
          <a:xfrm>
            <a:off x="2957400" y="3434040"/>
            <a:ext cx="12372840" cy="16430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결과물 완성도 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: </a:t>
            </a:r>
            <a:r>
              <a:rPr lang="ko-KR" alt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점수 </a:t>
            </a:r>
            <a:r>
              <a:rPr lang="en-US" alt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8</a:t>
            </a:r>
            <a:r>
              <a:rPr lang="en-US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/10</a:t>
            </a: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en-US" altLang="ko-KR" sz="1600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	</a:t>
            </a:r>
            <a:r>
              <a:rPr lang="en-US" altLang="ko-KR" sz="16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ko-KR" altLang="ko-KR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계획단계에 생각 </a:t>
            </a:r>
            <a:r>
              <a:rPr lang="ko-KR" altLang="ko-KR" b="0" strike="noStrike" spc="-1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했었던</a:t>
            </a:r>
            <a:r>
              <a:rPr lang="ko-KR" altLang="ko-KR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기능들을 전체 다 </a:t>
            </a:r>
            <a:r>
              <a:rPr lang="ko-KR" altLang="ko-KR" b="0" strike="noStrike" spc="-1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못넣은</a:t>
            </a:r>
            <a:r>
              <a:rPr lang="ko-KR" altLang="ko-KR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부분이 아쉽다</a:t>
            </a:r>
            <a:r>
              <a:rPr lang="en-US" altLang="ko-KR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  <a:endParaRPr lang="en-US" altLang="ko-KR" b="0" strike="noStrike" spc="-1" dirty="0">
              <a:latin typeface="맑은 고딕"/>
            </a:endParaRPr>
          </a:p>
          <a:p>
            <a:pPr algn="just">
              <a:lnSpc>
                <a:spcPts val="4368"/>
              </a:lnSpc>
              <a:tabLst>
                <a:tab pos="0" algn="l"/>
              </a:tabLst>
              <a:defRPr/>
            </a:pPr>
            <a:r>
              <a:rPr lang="ko-KR" sz="2800" b="0" strike="noStrike" spc="-1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800" b="0" strike="noStrike" spc="-1" dirty="0">
              <a:latin typeface="맑은 고딕"/>
            </a:endParaRPr>
          </a:p>
        </p:txBody>
      </p:sp>
      <p:grpSp>
        <p:nvGrpSpPr>
          <p:cNvPr id="1256" name="Group 32_0"/>
          <p:cNvGrpSpPr/>
          <p:nvPr/>
        </p:nvGrpSpPr>
        <p:grpSpPr>
          <a:xfrm>
            <a:off x="2682360" y="4992120"/>
            <a:ext cx="3990600" cy="892080"/>
            <a:chOff x="2682360" y="4992120"/>
            <a:chExt cx="3990600" cy="892080"/>
          </a:xfrm>
        </p:grpSpPr>
        <p:sp>
          <p:nvSpPr>
            <p:cNvPr id="1257" name="Freeform 33_0"/>
            <p:cNvSpPr/>
            <p:nvPr/>
          </p:nvSpPr>
          <p:spPr>
            <a:xfrm>
              <a:off x="268236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8" name="TextBox 34_0"/>
            <p:cNvSpPr/>
            <p:nvPr/>
          </p:nvSpPr>
          <p:spPr>
            <a:xfrm>
              <a:off x="268236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59" name="Group 35_0"/>
          <p:cNvGrpSpPr/>
          <p:nvPr/>
        </p:nvGrpSpPr>
        <p:grpSpPr>
          <a:xfrm>
            <a:off x="6231600" y="5407560"/>
            <a:ext cx="101880" cy="101880"/>
            <a:chOff x="6231600" y="5407560"/>
            <a:chExt cx="101880" cy="101880"/>
          </a:xfrm>
        </p:grpSpPr>
        <p:sp>
          <p:nvSpPr>
            <p:cNvPr id="1260" name="Freeform 36_0"/>
            <p:cNvSpPr/>
            <p:nvPr/>
          </p:nvSpPr>
          <p:spPr>
            <a:xfrm>
              <a:off x="62316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1" name="TextBox 37_0"/>
            <p:cNvSpPr/>
            <p:nvPr/>
          </p:nvSpPr>
          <p:spPr>
            <a:xfrm>
              <a:off x="6241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2" name="Group 38_0"/>
          <p:cNvGrpSpPr/>
          <p:nvPr/>
        </p:nvGrpSpPr>
        <p:grpSpPr>
          <a:xfrm>
            <a:off x="3021840" y="5407560"/>
            <a:ext cx="101880" cy="101880"/>
            <a:chOff x="3021840" y="5407560"/>
            <a:chExt cx="101880" cy="101880"/>
          </a:xfrm>
        </p:grpSpPr>
        <p:sp>
          <p:nvSpPr>
            <p:cNvPr id="1263" name="Freeform 39_0"/>
            <p:cNvSpPr/>
            <p:nvPr/>
          </p:nvSpPr>
          <p:spPr>
            <a:xfrm>
              <a:off x="302184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4" name="TextBox 40_0"/>
            <p:cNvSpPr/>
            <p:nvPr/>
          </p:nvSpPr>
          <p:spPr>
            <a:xfrm>
              <a:off x="303156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65" name="TextBox 41_0"/>
          <p:cNvSpPr/>
          <p:nvPr/>
        </p:nvSpPr>
        <p:spPr>
          <a:xfrm>
            <a:off x="2682360" y="5123160"/>
            <a:ext cx="398736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잘한점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66" name="Group 42_0"/>
          <p:cNvGrpSpPr/>
          <p:nvPr/>
        </p:nvGrpSpPr>
        <p:grpSpPr>
          <a:xfrm>
            <a:off x="7146720" y="4992120"/>
            <a:ext cx="3990600" cy="892080"/>
            <a:chOff x="7146720" y="4992120"/>
            <a:chExt cx="3990600" cy="892080"/>
          </a:xfrm>
        </p:grpSpPr>
        <p:sp>
          <p:nvSpPr>
            <p:cNvPr id="1267" name="Freeform 43_0"/>
            <p:cNvSpPr/>
            <p:nvPr/>
          </p:nvSpPr>
          <p:spPr>
            <a:xfrm>
              <a:off x="71467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68" name="TextBox 44_0"/>
            <p:cNvSpPr/>
            <p:nvPr/>
          </p:nvSpPr>
          <p:spPr>
            <a:xfrm>
              <a:off x="71467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69" name="Group 45_0"/>
          <p:cNvGrpSpPr/>
          <p:nvPr/>
        </p:nvGrpSpPr>
        <p:grpSpPr>
          <a:xfrm>
            <a:off x="10695960" y="5407560"/>
            <a:ext cx="101880" cy="101880"/>
            <a:chOff x="10695960" y="5407560"/>
            <a:chExt cx="101880" cy="101880"/>
          </a:xfrm>
        </p:grpSpPr>
        <p:sp>
          <p:nvSpPr>
            <p:cNvPr id="1270" name="Freeform 46_0"/>
            <p:cNvSpPr/>
            <p:nvPr/>
          </p:nvSpPr>
          <p:spPr>
            <a:xfrm>
              <a:off x="106959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1" name="TextBox 47_0"/>
            <p:cNvSpPr/>
            <p:nvPr/>
          </p:nvSpPr>
          <p:spPr>
            <a:xfrm>
              <a:off x="107053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2" name="Group 48_0"/>
          <p:cNvGrpSpPr/>
          <p:nvPr/>
        </p:nvGrpSpPr>
        <p:grpSpPr>
          <a:xfrm>
            <a:off x="7486200" y="5407560"/>
            <a:ext cx="101880" cy="101880"/>
            <a:chOff x="7486200" y="5407560"/>
            <a:chExt cx="101880" cy="101880"/>
          </a:xfrm>
        </p:grpSpPr>
        <p:sp>
          <p:nvSpPr>
            <p:cNvPr id="1273" name="Freeform 49_0"/>
            <p:cNvSpPr/>
            <p:nvPr/>
          </p:nvSpPr>
          <p:spPr>
            <a:xfrm>
              <a:off x="74862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4" name="TextBox 50_1"/>
            <p:cNvSpPr/>
            <p:nvPr/>
          </p:nvSpPr>
          <p:spPr>
            <a:xfrm>
              <a:off x="74959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75" name="TextBox 51_1"/>
          <p:cNvSpPr/>
          <p:nvPr/>
        </p:nvSpPr>
        <p:spPr>
          <a:xfrm>
            <a:off x="71467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tabLst>
                <a:tab pos="0" algn="l"/>
              </a:tabLst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보안할점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76" name="Group 52_0"/>
          <p:cNvGrpSpPr/>
          <p:nvPr/>
        </p:nvGrpSpPr>
        <p:grpSpPr>
          <a:xfrm>
            <a:off x="11614320" y="4992120"/>
            <a:ext cx="3990600" cy="892080"/>
            <a:chOff x="11614320" y="4992120"/>
            <a:chExt cx="3990600" cy="892080"/>
          </a:xfrm>
        </p:grpSpPr>
        <p:sp>
          <p:nvSpPr>
            <p:cNvPr id="1277" name="Freeform 53_0"/>
            <p:cNvSpPr/>
            <p:nvPr/>
          </p:nvSpPr>
          <p:spPr>
            <a:xfrm>
              <a:off x="11614320" y="5032800"/>
              <a:ext cx="3990600" cy="851400"/>
            </a:xfrm>
            <a:custGeom>
              <a:avLst/>
              <a:gdLst/>
              <a:ahLst/>
              <a:cxnLst/>
              <a:rect l="l" t="t" r="r" b="b"/>
              <a:pathLst>
                <a:path w="1868867" h="399040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342791"/>
                  </a:lnTo>
                  <a:cubicBezTo>
                    <a:pt x="1868867" y="357709"/>
                    <a:pt x="1862941" y="372016"/>
                    <a:pt x="1852392" y="382565"/>
                  </a:cubicBezTo>
                  <a:cubicBezTo>
                    <a:pt x="1841843" y="393114"/>
                    <a:pt x="1827536" y="399040"/>
                    <a:pt x="1812617" y="399040"/>
                  </a:cubicBezTo>
                  <a:lnTo>
                    <a:pt x="56250" y="399040"/>
                  </a:lnTo>
                  <a:cubicBezTo>
                    <a:pt x="41331" y="399040"/>
                    <a:pt x="27024" y="393114"/>
                    <a:pt x="16475" y="382565"/>
                  </a:cubicBezTo>
                  <a:cubicBezTo>
                    <a:pt x="5926" y="372016"/>
                    <a:pt x="0" y="357709"/>
                    <a:pt x="0" y="342791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78" name="TextBox 54_0"/>
            <p:cNvSpPr/>
            <p:nvPr/>
          </p:nvSpPr>
          <p:spPr>
            <a:xfrm>
              <a:off x="11614320" y="4992120"/>
              <a:ext cx="3990600" cy="8920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79" name="Group 55_0"/>
          <p:cNvGrpSpPr/>
          <p:nvPr/>
        </p:nvGrpSpPr>
        <p:grpSpPr>
          <a:xfrm>
            <a:off x="15163560" y="5407560"/>
            <a:ext cx="101880" cy="101880"/>
            <a:chOff x="15163560" y="5407560"/>
            <a:chExt cx="101880" cy="101880"/>
          </a:xfrm>
        </p:grpSpPr>
        <p:sp>
          <p:nvSpPr>
            <p:cNvPr id="1280" name="Freeform 56_0"/>
            <p:cNvSpPr/>
            <p:nvPr/>
          </p:nvSpPr>
          <p:spPr>
            <a:xfrm>
              <a:off x="1516356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1" name="TextBox 57_1"/>
            <p:cNvSpPr/>
            <p:nvPr/>
          </p:nvSpPr>
          <p:spPr>
            <a:xfrm>
              <a:off x="1517328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2" name="Group 58_0"/>
          <p:cNvGrpSpPr/>
          <p:nvPr/>
        </p:nvGrpSpPr>
        <p:grpSpPr>
          <a:xfrm>
            <a:off x="11953800" y="5407560"/>
            <a:ext cx="101880" cy="101880"/>
            <a:chOff x="11953800" y="5407560"/>
            <a:chExt cx="101880" cy="101880"/>
          </a:xfrm>
        </p:grpSpPr>
        <p:sp>
          <p:nvSpPr>
            <p:cNvPr id="1283" name="Freeform 59_0"/>
            <p:cNvSpPr/>
            <p:nvPr/>
          </p:nvSpPr>
          <p:spPr>
            <a:xfrm>
              <a:off x="11953800" y="5407560"/>
              <a:ext cx="101880" cy="1018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4" name="TextBox 60_0"/>
            <p:cNvSpPr/>
            <p:nvPr/>
          </p:nvSpPr>
          <p:spPr>
            <a:xfrm>
              <a:off x="11963520" y="5413680"/>
              <a:ext cx="82440" cy="8604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85" name="TextBox 61_0"/>
          <p:cNvSpPr/>
          <p:nvPr/>
        </p:nvSpPr>
        <p:spPr>
          <a:xfrm>
            <a:off x="11614320" y="5123160"/>
            <a:ext cx="3990600" cy="54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느낀점</a:t>
            </a:r>
            <a:endParaRPr lang="en-US" sz="2800" b="0" strike="noStrike" spc="-1">
              <a:latin typeface="맑은 고딕"/>
            </a:endParaRPr>
          </a:p>
        </p:txBody>
      </p:sp>
      <p:grpSp>
        <p:nvGrpSpPr>
          <p:cNvPr id="1286" name="Group 62_0"/>
          <p:cNvGrpSpPr/>
          <p:nvPr/>
        </p:nvGrpSpPr>
        <p:grpSpPr>
          <a:xfrm>
            <a:off x="2682360" y="5825160"/>
            <a:ext cx="3990600" cy="2589480"/>
            <a:chOff x="2682360" y="5825160"/>
            <a:chExt cx="3990600" cy="2589480"/>
          </a:xfrm>
        </p:grpSpPr>
        <p:sp>
          <p:nvSpPr>
            <p:cNvPr id="1287" name="Freeform 63_0"/>
            <p:cNvSpPr/>
            <p:nvPr/>
          </p:nvSpPr>
          <p:spPr>
            <a:xfrm>
              <a:off x="268236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88" name="TextBox 64_0"/>
            <p:cNvSpPr/>
            <p:nvPr/>
          </p:nvSpPr>
          <p:spPr>
            <a:xfrm>
              <a:off x="268236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89" name="Group 65_0"/>
          <p:cNvGrpSpPr/>
          <p:nvPr/>
        </p:nvGrpSpPr>
        <p:grpSpPr>
          <a:xfrm>
            <a:off x="7146720" y="5825160"/>
            <a:ext cx="3990600" cy="2589480"/>
            <a:chOff x="7146720" y="5825160"/>
            <a:chExt cx="3990600" cy="2589480"/>
          </a:xfrm>
        </p:grpSpPr>
        <p:sp>
          <p:nvSpPr>
            <p:cNvPr id="1290" name="Freeform 66_0"/>
            <p:cNvSpPr/>
            <p:nvPr/>
          </p:nvSpPr>
          <p:spPr>
            <a:xfrm>
              <a:off x="71467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1" name="TextBox 67_0"/>
            <p:cNvSpPr/>
            <p:nvPr/>
          </p:nvSpPr>
          <p:spPr>
            <a:xfrm>
              <a:off x="71467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92" name="Group 68_0"/>
          <p:cNvGrpSpPr/>
          <p:nvPr/>
        </p:nvGrpSpPr>
        <p:grpSpPr>
          <a:xfrm>
            <a:off x="11614320" y="5825160"/>
            <a:ext cx="3990600" cy="2589480"/>
            <a:chOff x="11614320" y="5825160"/>
            <a:chExt cx="3990600" cy="2589480"/>
          </a:xfrm>
        </p:grpSpPr>
        <p:sp>
          <p:nvSpPr>
            <p:cNvPr id="1293" name="Freeform 69_0"/>
            <p:cNvSpPr/>
            <p:nvPr/>
          </p:nvSpPr>
          <p:spPr>
            <a:xfrm>
              <a:off x="11614320" y="5865840"/>
              <a:ext cx="3990600" cy="2548800"/>
            </a:xfrm>
            <a:custGeom>
              <a:avLst/>
              <a:gdLst/>
              <a:ahLst/>
              <a:cxnLst/>
              <a:rect l="l" t="t" r="r" b="b"/>
              <a:pathLst>
                <a:path w="1868867" h="1193687">
                  <a:moveTo>
                    <a:pt x="56250" y="0"/>
                  </a:moveTo>
                  <a:lnTo>
                    <a:pt x="1812617" y="0"/>
                  </a:lnTo>
                  <a:cubicBezTo>
                    <a:pt x="1827536" y="0"/>
                    <a:pt x="1841843" y="5926"/>
                    <a:pt x="1852392" y="16475"/>
                  </a:cubicBezTo>
                  <a:cubicBezTo>
                    <a:pt x="1862941" y="27024"/>
                    <a:pt x="1868867" y="41331"/>
                    <a:pt x="1868867" y="56250"/>
                  </a:cubicBezTo>
                  <a:lnTo>
                    <a:pt x="1868867" y="1137438"/>
                  </a:lnTo>
                  <a:cubicBezTo>
                    <a:pt x="1868867" y="1168503"/>
                    <a:pt x="1843683" y="1193687"/>
                    <a:pt x="1812617" y="1193687"/>
                  </a:cubicBezTo>
                  <a:lnTo>
                    <a:pt x="56250" y="1193687"/>
                  </a:lnTo>
                  <a:cubicBezTo>
                    <a:pt x="41331" y="1193687"/>
                    <a:pt x="27024" y="1187761"/>
                    <a:pt x="16475" y="1177212"/>
                  </a:cubicBezTo>
                  <a:cubicBezTo>
                    <a:pt x="5926" y="1166663"/>
                    <a:pt x="0" y="1152356"/>
                    <a:pt x="0" y="1137438"/>
                  </a:cubicBezTo>
                  <a:lnTo>
                    <a:pt x="0" y="56250"/>
                  </a:lnTo>
                  <a:cubicBezTo>
                    <a:pt x="0" y="41331"/>
                    <a:pt x="5926" y="27024"/>
                    <a:pt x="16475" y="16475"/>
                  </a:cubicBezTo>
                  <a:cubicBezTo>
                    <a:pt x="27024" y="5926"/>
                    <a:pt x="41331" y="0"/>
                    <a:pt x="56250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94" name="TextBox 70_0"/>
            <p:cNvSpPr/>
            <p:nvPr/>
          </p:nvSpPr>
          <p:spPr>
            <a:xfrm>
              <a:off x="11614320" y="5825160"/>
              <a:ext cx="3990600" cy="2589480"/>
            </a:xfrm>
            <a:prstGeom prst="rect">
              <a:avLst/>
            </a:prstGeom>
            <a:noFill/>
            <a:ln w="0"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95" name="TextBox 71_0"/>
          <p:cNvSpPr/>
          <p:nvPr/>
        </p:nvSpPr>
        <p:spPr>
          <a:xfrm>
            <a:off x="2988000" y="6153120"/>
            <a:ext cx="3376080" cy="15388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2000" b="0" strike="noStrike" spc="-1" dirty="0">
                <a:latin typeface="맑은 고딕"/>
              </a:rPr>
              <a:t>기한내에 끝냈다는 점과</a:t>
            </a:r>
            <a:r>
              <a:rPr lang="en-US" altLang="ko-KR" sz="2000" b="0" strike="noStrike" spc="-1" dirty="0">
                <a:latin typeface="맑은 고딕"/>
              </a:rPr>
              <a:t>, </a:t>
            </a:r>
          </a:p>
          <a:p>
            <a:pPr lvl="0">
              <a:defRPr/>
            </a:pPr>
            <a:r>
              <a:rPr lang="ko-KR" altLang="ko-KR" sz="2000" b="0" strike="noStrike" spc="-1" dirty="0">
                <a:latin typeface="맑은 고딕"/>
              </a:rPr>
              <a:t>주요기능들이 다 작동이 </a:t>
            </a:r>
            <a:r>
              <a:rPr lang="ko-KR" altLang="ko-KR" sz="2000" b="0" strike="noStrike" spc="-1" dirty="0" err="1">
                <a:latin typeface="맑은 고딕"/>
              </a:rPr>
              <a:t>잘되었다는점</a:t>
            </a:r>
            <a:endParaRPr lang="ko-KR" altLang="ko-KR" sz="2000" b="0" strike="noStrike" spc="-1" dirty="0">
              <a:latin typeface="맑은 고딕"/>
            </a:endParaRPr>
          </a:p>
          <a:p>
            <a:pPr lvl="0">
              <a:defRPr/>
            </a:pPr>
            <a:r>
              <a:rPr lang="en-US" altLang="ko-KR" sz="2000" b="0" strike="noStrike" spc="-1" dirty="0">
                <a:latin typeface="맑은 고딕"/>
              </a:rPr>
              <a:t>model2 </a:t>
            </a:r>
            <a:r>
              <a:rPr lang="ko-KR" altLang="ko-KR" sz="2000" b="0" strike="noStrike" spc="-1" dirty="0">
                <a:latin typeface="맑은 고딕"/>
              </a:rPr>
              <a:t>방식으로 웹페이지를 작동 </a:t>
            </a:r>
            <a:r>
              <a:rPr lang="ko-KR" altLang="ko-KR" sz="2000" b="0" strike="noStrike" spc="-1" dirty="0" err="1">
                <a:latin typeface="맑은 고딕"/>
              </a:rPr>
              <a:t>시켰다는게</a:t>
            </a:r>
            <a:r>
              <a:rPr lang="ko-KR" altLang="ko-KR" sz="2000" b="0" strike="noStrike" spc="-1" dirty="0">
                <a:latin typeface="맑은 고딕"/>
              </a:rPr>
              <a:t> 좋았다</a:t>
            </a:r>
            <a:r>
              <a:rPr lang="en-US" altLang="ko-KR" sz="2000" b="0" strike="noStrike" spc="-1" dirty="0">
                <a:latin typeface="맑은 고딕"/>
              </a:rPr>
              <a:t>.</a:t>
            </a:r>
          </a:p>
        </p:txBody>
      </p:sp>
      <p:sp>
        <p:nvSpPr>
          <p:cNvPr id="1296" name="TextBox 72_0"/>
          <p:cNvSpPr/>
          <p:nvPr/>
        </p:nvSpPr>
        <p:spPr>
          <a:xfrm>
            <a:off x="7453800" y="6153120"/>
            <a:ext cx="3376080" cy="55399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sz="1800" b="0" strike="noStrike" spc="-1" dirty="0">
                <a:latin typeface="맑은 고딕"/>
              </a:rPr>
              <a:t>초기 기획했던 기능을 더 추가 하고싶다</a:t>
            </a:r>
            <a:endParaRPr lang="en-US" altLang="ko-KR" sz="1800" b="0" strike="noStrike" spc="-1" dirty="0">
              <a:latin typeface="맑은 고딕"/>
            </a:endParaRPr>
          </a:p>
        </p:txBody>
      </p:sp>
      <p:sp>
        <p:nvSpPr>
          <p:cNvPr id="1297" name="TextBox 73_0"/>
          <p:cNvSpPr/>
          <p:nvPr/>
        </p:nvSpPr>
        <p:spPr>
          <a:xfrm>
            <a:off x="11921400" y="6153120"/>
            <a:ext cx="3376080" cy="13849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spAutoFit/>
          </a:bodyPr>
          <a:lstStyle/>
          <a:p>
            <a:pPr lvl="0">
              <a:defRPr/>
            </a:pPr>
            <a:r>
              <a:rPr lang="ko-KR" altLang="ko-KR" b="0" strike="noStrike" spc="-1" dirty="0" err="1">
                <a:latin typeface="맑은 고딕"/>
              </a:rPr>
              <a:t>프론트쪽은</a:t>
            </a:r>
            <a:r>
              <a:rPr lang="ko-KR" altLang="ko-KR" b="0" strike="noStrike" spc="-1" dirty="0">
                <a:latin typeface="맑은 고딕"/>
              </a:rPr>
              <a:t> 이해하기 힘들었지만</a:t>
            </a:r>
          </a:p>
          <a:p>
            <a:pPr lvl="0">
              <a:defRPr/>
            </a:pPr>
            <a:r>
              <a:rPr lang="ko-KR" altLang="ko-KR" b="0" strike="noStrike" spc="-1" dirty="0">
                <a:latin typeface="맑은 고딕"/>
              </a:rPr>
              <a:t>인터넷 </a:t>
            </a:r>
            <a:r>
              <a:rPr lang="ko-KR" altLang="ko-KR" b="0" strike="noStrike" spc="-1" dirty="0" err="1">
                <a:latin typeface="맑은 고딕"/>
              </a:rPr>
              <a:t>서칭을</a:t>
            </a:r>
            <a:r>
              <a:rPr lang="ko-KR" altLang="ko-KR" b="0" strike="noStrike" spc="-1" dirty="0">
                <a:latin typeface="맑은 고딕"/>
              </a:rPr>
              <a:t> 하면서 만들었던 것에 큰 성과가 </a:t>
            </a:r>
            <a:r>
              <a:rPr lang="ko-KR" altLang="ko-KR" b="0" strike="noStrike" spc="-1" dirty="0" err="1">
                <a:latin typeface="맑은 고딕"/>
              </a:rPr>
              <a:t>있었던거</a:t>
            </a:r>
            <a:r>
              <a:rPr lang="ko-KR" altLang="ko-KR" b="0" strike="noStrike" spc="-1" dirty="0">
                <a:latin typeface="맑은 고딕"/>
              </a:rPr>
              <a:t> 같고</a:t>
            </a:r>
          </a:p>
          <a:p>
            <a:pPr lvl="0">
              <a:defRPr/>
            </a:pPr>
            <a:r>
              <a:rPr lang="en-US" altLang="ko-KR" b="0" strike="noStrike" spc="-1" dirty="0" err="1">
                <a:latin typeface="맑은 고딕"/>
              </a:rPr>
              <a:t>jsp</a:t>
            </a:r>
            <a:r>
              <a:rPr lang="ko-KR" altLang="ko-KR" b="0" strike="noStrike" spc="-1" dirty="0">
                <a:latin typeface="맑은 고딕"/>
              </a:rPr>
              <a:t>에 대해 어느정도 알게 된 것에 의의를 두고 싶다</a:t>
            </a:r>
            <a:r>
              <a:rPr lang="en-US" altLang="ko-KR" b="0" strike="noStrike" spc="-1" dirty="0">
                <a:latin typeface="맑은 고딕"/>
              </a:rPr>
              <a:t>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31A883-C3A6-4B0B-8180-001EF401FE04}"/>
              </a:ext>
            </a:extLst>
          </p:cNvPr>
          <p:cNvSpPr txBox="1"/>
          <p:nvPr/>
        </p:nvSpPr>
        <p:spPr>
          <a:xfrm>
            <a:off x="9846540" y="2612700"/>
            <a:ext cx="1800000" cy="720000"/>
          </a:xfrm>
          <a:prstGeom prst="rect">
            <a:avLst/>
          </a:prstGeom>
          <a:noFill/>
          <a:ln w="0">
            <a:noFill/>
          </a:ln>
        </p:spPr>
        <p:txBody>
          <a:bodyPr lIns="89999" tIns="44999" rIns="89999" bIns="44999">
            <a:noAutofit/>
          </a:bodyPr>
          <a:lstStyle/>
          <a:p>
            <a:pPr lvl="0">
              <a:defRPr/>
            </a:pPr>
            <a:r>
              <a:rPr lang="en-US" sz="2600" b="0" strike="noStrike" spc="-1" dirty="0">
                <a:latin typeface="맑은 고딕"/>
              </a:rPr>
              <a:t>&lt;&lt;</a:t>
            </a:r>
            <a:r>
              <a:rPr lang="ko-KR" altLang="en-US" sz="2600" b="0" strike="noStrike" spc="-1" dirty="0">
                <a:latin typeface="맑은 고딕"/>
              </a:rPr>
              <a:t>민욱</a:t>
            </a:r>
            <a:r>
              <a:rPr lang="en-US" sz="2600" b="0" strike="noStrike" spc="-1" dirty="0">
                <a:latin typeface="맑은 고딕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372218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1299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0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1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2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3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4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5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6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7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8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9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0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1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2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3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4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5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6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7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8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9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0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1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2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23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1324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5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26" name="TextBox 4"/>
          <p:cNvSpPr/>
          <p:nvPr/>
        </p:nvSpPr>
        <p:spPr>
          <a:xfrm>
            <a:off x="3220560" y="1333440"/>
            <a:ext cx="6857280" cy="730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374"/>
              </a:spcBef>
            </a:pPr>
            <a:endParaRPr lang="en-US" sz="22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74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· </a:t>
            </a:r>
            <a:r>
              <a:rPr lang="ko-KR" sz="2400" b="1" strike="noStrike" spc="-1">
                <a:solidFill>
                  <a:srgbClr val="1E7452"/>
                </a:solidFill>
                <a:latin typeface="맑은 고딕"/>
                <a:ea typeface="DejaVu Sans"/>
              </a:rPr>
              <a:t>함혜중</a:t>
            </a:r>
            <a:endParaRPr lang="en-US" sz="24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email: khj890930@gmail.com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github: https://github.com/joshHam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74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· </a:t>
            </a:r>
            <a:r>
              <a:rPr lang="ko-KR" sz="2400" b="1" strike="noStrike" spc="-1">
                <a:solidFill>
                  <a:srgbClr val="1E7452"/>
                </a:solidFill>
                <a:latin typeface="맑은 고딕"/>
                <a:ea typeface="DejaVu Sans"/>
              </a:rPr>
              <a:t>이민욱</a:t>
            </a:r>
            <a:endParaRPr lang="en-US" sz="24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email: wayz1@naver.com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github: https://github.com/COTURI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74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· </a:t>
            </a:r>
            <a:r>
              <a:rPr lang="ko-KR" sz="2400" b="1" strike="noStrike" spc="-1">
                <a:solidFill>
                  <a:srgbClr val="1E7452"/>
                </a:solidFill>
                <a:latin typeface="맑은 고딕"/>
                <a:ea typeface="DejaVu Sans"/>
              </a:rPr>
              <a:t>김성윤</a:t>
            </a:r>
            <a:endParaRPr lang="en-US" sz="24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email: rlatjddbs53@naver.com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github: https://github.com/yuni532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74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· </a:t>
            </a:r>
            <a:r>
              <a:rPr lang="ko-KR" sz="2400" b="1" strike="noStrike" spc="-1">
                <a:solidFill>
                  <a:srgbClr val="1E7452"/>
                </a:solidFill>
                <a:latin typeface="맑은 고딕"/>
                <a:ea typeface="DejaVu Sans"/>
              </a:rPr>
              <a:t>심재민</a:t>
            </a:r>
            <a:endParaRPr lang="en-US" sz="24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email: woals0975@naver.com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github: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맑은 고딕"/>
                <a:ea typeface="DejaVu Sans"/>
                <a:hlinkClick r:id="rId3"/>
              </a:rPr>
              <a:t>https://github.com/woals0975</a:t>
            </a: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lang="en-US" sz="20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74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·</a:t>
            </a: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sz="2400" b="1" strike="noStrike" spc="-1">
                <a:solidFill>
                  <a:srgbClr val="1E7452"/>
                </a:solidFill>
                <a:latin typeface="맑은 고딕"/>
                <a:ea typeface="DejaVu Sans"/>
              </a:rPr>
              <a:t>김홍기</a:t>
            </a:r>
            <a:endParaRPr lang="en-US" sz="2400" b="0" strike="noStrike" spc="-1"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email: khg1830@naver.com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github: </a:t>
            </a:r>
            <a:r>
              <a:rPr lang="en-US" sz="2000" b="0" u="sng" strike="noStrike" spc="-1">
                <a:solidFill>
                  <a:srgbClr val="0000FF"/>
                </a:solidFill>
                <a:uFillTx/>
                <a:latin typeface="맑은 고딕"/>
                <a:ea typeface="DejaVu Sans"/>
                <a:hlinkClick r:id="rId4"/>
              </a:rPr>
              <a:t>https://github.com/mong0426</a:t>
            </a:r>
            <a:endParaRPr lang="en-US" sz="2000" b="0" strike="noStrike" spc="-1">
              <a:latin typeface="맑은 고딕"/>
            </a:endParaRPr>
          </a:p>
        </p:txBody>
      </p:sp>
      <p:sp>
        <p:nvSpPr>
          <p:cNvPr id="1327" name="TextBox 44"/>
          <p:cNvSpPr/>
          <p:nvPr/>
        </p:nvSpPr>
        <p:spPr>
          <a:xfrm>
            <a:off x="10591920" y="4425840"/>
            <a:ext cx="510480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https://github.com/P2Pshopping/P2Pshopping.git</a:t>
            </a:r>
            <a:endParaRPr lang="en-US" sz="1800" b="0" strike="noStrike" spc="-1">
              <a:latin typeface="맑은 고딕"/>
            </a:endParaRPr>
          </a:p>
        </p:txBody>
      </p:sp>
      <p:sp>
        <p:nvSpPr>
          <p:cNvPr id="1328" name="TextBox 49"/>
          <p:cNvSpPr/>
          <p:nvPr/>
        </p:nvSpPr>
        <p:spPr>
          <a:xfrm>
            <a:off x="10530132" y="8646432"/>
            <a:ext cx="636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https://www.notion.so/0e80eba126bd4c1793648c784fd80679?v=e872ac31dff0418685a55db504767512</a:t>
            </a:r>
            <a:endParaRPr lang="en-US" sz="1800" b="0" strike="noStrike" spc="-1" dirty="0">
              <a:latin typeface="맑은 고딕"/>
            </a:endParaRPr>
          </a:p>
        </p:txBody>
      </p:sp>
      <p:pic>
        <p:nvPicPr>
          <p:cNvPr id="1329" name="그림 1026"/>
          <p:cNvPicPr/>
          <p:nvPr/>
        </p:nvPicPr>
        <p:blipFill>
          <a:blip r:embed="rId5"/>
          <a:stretch/>
        </p:blipFill>
        <p:spPr>
          <a:xfrm>
            <a:off x="12273660" y="5085000"/>
            <a:ext cx="3550320" cy="3523320"/>
          </a:xfrm>
          <a:prstGeom prst="rect">
            <a:avLst/>
          </a:prstGeom>
          <a:ln w="0">
            <a:noFill/>
          </a:ln>
        </p:spPr>
      </p:pic>
      <p:pic>
        <p:nvPicPr>
          <p:cNvPr id="1330" name="그림 1027"/>
          <p:cNvPicPr/>
          <p:nvPr/>
        </p:nvPicPr>
        <p:blipFill>
          <a:blip r:embed="rId6"/>
          <a:stretch/>
        </p:blipFill>
        <p:spPr>
          <a:xfrm>
            <a:off x="12533376" y="1368720"/>
            <a:ext cx="2874624" cy="2873880"/>
          </a:xfrm>
          <a:prstGeom prst="rect">
            <a:avLst/>
          </a:prstGeom>
          <a:ln w="0">
            <a:noFill/>
          </a:ln>
        </p:spPr>
      </p:pic>
      <p:sp>
        <p:nvSpPr>
          <p:cNvPr id="1331" name="TextBox 1028"/>
          <p:cNvSpPr/>
          <p:nvPr/>
        </p:nvSpPr>
        <p:spPr>
          <a:xfrm>
            <a:off x="9828000" y="2153880"/>
            <a:ext cx="25196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400" b="0" strike="noStrike" spc="-1">
                <a:solidFill>
                  <a:srgbClr val="27405D"/>
                </a:solidFill>
                <a:latin typeface="Calibri"/>
                <a:ea typeface="DejaVu Sans"/>
              </a:rPr>
              <a:t>깃허브</a:t>
            </a:r>
            <a:endParaRPr lang="en-US" sz="5400" b="0" strike="noStrike" spc="-1">
              <a:latin typeface="맑은 고딕"/>
            </a:endParaRPr>
          </a:p>
        </p:txBody>
      </p:sp>
      <p:sp>
        <p:nvSpPr>
          <p:cNvPr id="1332" name="TextBox 1030"/>
          <p:cNvSpPr/>
          <p:nvPr/>
        </p:nvSpPr>
        <p:spPr>
          <a:xfrm>
            <a:off x="10296000" y="6360480"/>
            <a:ext cx="18716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5400" b="0" strike="noStrike" spc="-1">
                <a:solidFill>
                  <a:srgbClr val="27405D"/>
                </a:solidFill>
                <a:latin typeface="Calibri"/>
                <a:ea typeface="DejaVu Sans"/>
              </a:rPr>
              <a:t>노션</a:t>
            </a:r>
            <a:endParaRPr lang="en-US" sz="5400" b="0" strike="noStrike" spc="-1">
              <a:latin typeface="맑은 고딕"/>
            </a:endParaRPr>
          </a:p>
        </p:txBody>
      </p:sp>
      <p:pic>
        <p:nvPicPr>
          <p:cNvPr id="1333" name="그림 1332"/>
          <p:cNvPicPr/>
          <p:nvPr/>
        </p:nvPicPr>
        <p:blipFill>
          <a:blip r:embed="rId7"/>
          <a:stretch/>
        </p:blipFill>
        <p:spPr>
          <a:xfrm>
            <a:off x="1800000" y="1080000"/>
            <a:ext cx="1269360" cy="166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"/>
          <p:cNvGrpSpPr/>
          <p:nvPr/>
        </p:nvGrpSpPr>
        <p:grpSpPr>
          <a:xfrm rot="0"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210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1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2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3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4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5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6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7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8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9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0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1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2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3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4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5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6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7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8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9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0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1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2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3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/>
              </a:stretch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4" name="Group 27"/>
          <p:cNvGrpSpPr/>
          <p:nvPr/>
        </p:nvGrpSpPr>
        <p:grpSpPr>
          <a:xfrm rot="0"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235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6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7" name="TextBox 50"/>
          <p:cNvSpPr/>
          <p:nvPr/>
        </p:nvSpPr>
        <p:spPr>
          <a:xfrm>
            <a:off x="2759760" y="1910160"/>
            <a:ext cx="6536160" cy="134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  <a:defRPr/>
            </a:pPr>
            <a:r>
              <a:rPr lang="ko-KR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팀</a:t>
            </a:r>
            <a:r>
              <a:rPr lang="en-US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 소개</a:t>
            </a:r>
            <a:endParaRPr lang="en-US" sz="8850" b="0" strike="noStrike" spc="-1">
              <a:latin typeface="맑은 고딕"/>
            </a:endParaRPr>
          </a:p>
        </p:txBody>
      </p:sp>
      <p:grpSp>
        <p:nvGrpSpPr>
          <p:cNvPr id="238" name="그룹 58"/>
          <p:cNvGrpSpPr/>
          <p:nvPr/>
        </p:nvGrpSpPr>
        <p:grpSpPr>
          <a:xfrm rot="0">
            <a:off x="2625120" y="3606840"/>
            <a:ext cx="2964240" cy="892080"/>
            <a:chOff x="2625120" y="3606840"/>
            <a:chExt cx="2964240" cy="892080"/>
          </a:xfrm>
        </p:grpSpPr>
        <p:grpSp>
          <p:nvGrpSpPr>
            <p:cNvPr id="239" name="Group 30"/>
            <p:cNvGrpSpPr/>
            <p:nvPr/>
          </p:nvGrpSpPr>
          <p:grpSpPr>
            <a:xfrm rot="0">
              <a:off x="2625120" y="3606840"/>
              <a:ext cx="2964240" cy="892080"/>
              <a:chOff x="2625120" y="3606840"/>
              <a:chExt cx="2964240" cy="892080"/>
            </a:xfrm>
          </p:grpSpPr>
          <p:sp>
            <p:nvSpPr>
              <p:cNvPr id="240" name="Freeform 31"/>
              <p:cNvSpPr/>
              <p:nvPr/>
            </p:nvSpPr>
            <p:spPr>
              <a:xfrm>
                <a:off x="2625120" y="3647520"/>
                <a:ext cx="2964240" cy="851400"/>
              </a:xfrm>
              <a:custGeom>
                <a:avLst/>
                <a:gd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noFill/>
              <a:ln w="19080" cap="sq">
                <a:solidFill>
                  <a:srgbClr val="40352d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1" name="TextBox 32"/>
              <p:cNvSpPr/>
              <p:nvPr/>
            </p:nvSpPr>
            <p:spPr>
              <a:xfrm>
                <a:off x="2625120" y="3606840"/>
                <a:ext cx="2964240" cy="892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42" name="TextBox 51"/>
            <p:cNvSpPr/>
            <p:nvPr/>
          </p:nvSpPr>
          <p:spPr>
            <a:xfrm>
              <a:off x="2625120" y="3784680"/>
              <a:ext cx="2964240" cy="54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283"/>
                </a:lnSpc>
                <a:defRPr/>
              </a:pPr>
              <a:r>
                <a:rPr lang="ko-KR" sz="2800" b="0" strike="noStrike" spc="-1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팀장 함혜중</a:t>
              </a:r>
              <a:endParaRPr lang="en-US" sz="2800" b="0" strike="noStrike" spc="-1">
                <a:latin typeface="맑은 고딕"/>
              </a:endParaRPr>
            </a:p>
          </p:txBody>
        </p:sp>
      </p:grpSp>
      <p:grpSp>
        <p:nvGrpSpPr>
          <p:cNvPr id="243" name="그룹 55"/>
          <p:cNvGrpSpPr/>
          <p:nvPr/>
        </p:nvGrpSpPr>
        <p:grpSpPr>
          <a:xfrm rot="0">
            <a:off x="2626560" y="4588920"/>
            <a:ext cx="2964240" cy="892080"/>
            <a:chOff x="2626560" y="4588920"/>
            <a:chExt cx="2964240" cy="892080"/>
          </a:xfrm>
        </p:grpSpPr>
        <p:grpSp>
          <p:nvGrpSpPr>
            <p:cNvPr id="244" name="Group 33"/>
            <p:cNvGrpSpPr/>
            <p:nvPr/>
          </p:nvGrpSpPr>
          <p:grpSpPr>
            <a:xfrm rot="0">
              <a:off x="2626560" y="4588920"/>
              <a:ext cx="2964240" cy="892080"/>
              <a:chOff x="2626560" y="4588920"/>
              <a:chExt cx="2964240" cy="892080"/>
            </a:xfrm>
          </p:grpSpPr>
          <p:sp>
            <p:nvSpPr>
              <p:cNvPr id="245" name="Freeform 34"/>
              <p:cNvSpPr/>
              <p:nvPr/>
            </p:nvSpPr>
            <p:spPr>
              <a:xfrm>
                <a:off x="2626560" y="4629600"/>
                <a:ext cx="2964240" cy="851400"/>
              </a:xfrm>
              <a:custGeom>
                <a:avLst/>
                <a:gd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noFill/>
              <a:ln w="19080" cap="sq">
                <a:solidFill>
                  <a:srgbClr val="40352d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6" name="TextBox 35"/>
              <p:cNvSpPr/>
              <p:nvPr/>
            </p:nvSpPr>
            <p:spPr>
              <a:xfrm>
                <a:off x="2626560" y="4588920"/>
                <a:ext cx="2964240" cy="892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47" name="TextBox 52"/>
            <p:cNvSpPr/>
            <p:nvPr/>
          </p:nvSpPr>
          <p:spPr>
            <a:xfrm>
              <a:off x="2626560" y="4766760"/>
              <a:ext cx="2964240" cy="54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283"/>
                </a:lnSpc>
                <a:defRPr/>
              </a:pPr>
              <a:r>
                <a:rPr lang="ko-KR" sz="2800" b="0" strike="noStrike" spc="-1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팀원 김성윤</a:t>
              </a:r>
              <a:endParaRPr lang="en-US" sz="2800" b="0" strike="noStrike" spc="-1">
                <a:latin typeface="맑은 고딕"/>
              </a:endParaRPr>
            </a:p>
          </p:txBody>
        </p:sp>
      </p:grpSp>
      <p:grpSp>
        <p:nvGrpSpPr>
          <p:cNvPr id="248" name="그룹 59"/>
          <p:cNvGrpSpPr/>
          <p:nvPr/>
        </p:nvGrpSpPr>
        <p:grpSpPr>
          <a:xfrm rot="0">
            <a:off x="2626560" y="5622120"/>
            <a:ext cx="2964240" cy="892080"/>
            <a:chOff x="2626560" y="5622120"/>
            <a:chExt cx="2964240" cy="892080"/>
          </a:xfrm>
        </p:grpSpPr>
        <p:grpSp>
          <p:nvGrpSpPr>
            <p:cNvPr id="249" name="Group 33"/>
            <p:cNvGrpSpPr/>
            <p:nvPr/>
          </p:nvGrpSpPr>
          <p:grpSpPr>
            <a:xfrm rot="0">
              <a:off x="2626560" y="5622120"/>
              <a:ext cx="2964240" cy="892080"/>
              <a:chOff x="2626560" y="5622120"/>
              <a:chExt cx="2964240" cy="892080"/>
            </a:xfrm>
          </p:grpSpPr>
          <p:sp>
            <p:nvSpPr>
              <p:cNvPr id="250" name="Freeform 34"/>
              <p:cNvSpPr/>
              <p:nvPr/>
            </p:nvSpPr>
            <p:spPr>
              <a:xfrm>
                <a:off x="2626560" y="5662800"/>
                <a:ext cx="2964240" cy="851400"/>
              </a:xfrm>
              <a:custGeom>
                <a:avLst/>
                <a:gd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noFill/>
              <a:ln w="19080" cap="sq">
                <a:solidFill>
                  <a:srgbClr val="40352d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1" name="TextBox 35"/>
              <p:cNvSpPr/>
              <p:nvPr/>
            </p:nvSpPr>
            <p:spPr>
              <a:xfrm>
                <a:off x="2626560" y="5622120"/>
                <a:ext cx="2964240" cy="892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52" name="TextBox 52"/>
            <p:cNvSpPr/>
            <p:nvPr/>
          </p:nvSpPr>
          <p:spPr>
            <a:xfrm>
              <a:off x="2626560" y="5799960"/>
              <a:ext cx="2964240" cy="54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283"/>
                </a:lnSpc>
                <a:defRPr/>
              </a:pPr>
              <a:r>
                <a:rPr lang="ko-KR" sz="2800" b="0" strike="noStrike" spc="-1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팀원 심재민</a:t>
              </a:r>
              <a:endParaRPr lang="en-US" sz="2800" b="0" strike="noStrike" spc="-1">
                <a:latin typeface="맑은 고딕"/>
              </a:endParaRPr>
            </a:p>
          </p:txBody>
        </p:sp>
      </p:grpSp>
      <p:grpSp>
        <p:nvGrpSpPr>
          <p:cNvPr id="253" name="그룹 64"/>
          <p:cNvGrpSpPr/>
          <p:nvPr/>
        </p:nvGrpSpPr>
        <p:grpSpPr>
          <a:xfrm rot="0">
            <a:off x="2626560" y="6667560"/>
            <a:ext cx="2964240" cy="892080"/>
            <a:chOff x="2626560" y="6667560"/>
            <a:chExt cx="2964240" cy="892080"/>
          </a:xfrm>
        </p:grpSpPr>
        <p:grpSp>
          <p:nvGrpSpPr>
            <p:cNvPr id="254" name="Group 33"/>
            <p:cNvGrpSpPr/>
            <p:nvPr/>
          </p:nvGrpSpPr>
          <p:grpSpPr>
            <a:xfrm rot="0">
              <a:off x="2626560" y="6667560"/>
              <a:ext cx="2964240" cy="892080"/>
              <a:chOff x="2626560" y="6667560"/>
              <a:chExt cx="2964240" cy="892080"/>
            </a:xfrm>
          </p:grpSpPr>
          <p:sp>
            <p:nvSpPr>
              <p:cNvPr id="255" name="Freeform 34"/>
              <p:cNvSpPr/>
              <p:nvPr/>
            </p:nvSpPr>
            <p:spPr>
              <a:xfrm>
                <a:off x="2626560" y="6708240"/>
                <a:ext cx="2964240" cy="851400"/>
              </a:xfrm>
              <a:custGeom>
                <a:avLst/>
                <a:gd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noFill/>
              <a:ln w="19080" cap="sq">
                <a:solidFill>
                  <a:srgbClr val="40352d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6" name="TextBox 35"/>
              <p:cNvSpPr/>
              <p:nvPr/>
            </p:nvSpPr>
            <p:spPr>
              <a:xfrm>
                <a:off x="2626560" y="6667560"/>
                <a:ext cx="2964240" cy="892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57" name="TextBox 52"/>
            <p:cNvSpPr/>
            <p:nvPr/>
          </p:nvSpPr>
          <p:spPr>
            <a:xfrm>
              <a:off x="2626560" y="6845400"/>
              <a:ext cx="2964240" cy="54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283"/>
                </a:lnSpc>
                <a:defRPr/>
              </a:pPr>
              <a:r>
                <a:rPr lang="ko-KR" sz="2800" b="0" strike="noStrike" spc="-1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팀원 김홍기</a:t>
              </a:r>
              <a:endParaRPr lang="en-US" sz="2800" b="0" strike="noStrike" spc="-1">
                <a:latin typeface="맑은 고딕"/>
              </a:endParaRPr>
            </a:p>
          </p:txBody>
        </p:sp>
      </p:grpSp>
      <p:grpSp>
        <p:nvGrpSpPr>
          <p:cNvPr id="258" name="그룹 69"/>
          <p:cNvGrpSpPr/>
          <p:nvPr/>
        </p:nvGrpSpPr>
        <p:grpSpPr>
          <a:xfrm rot="0">
            <a:off x="2611080" y="7658280"/>
            <a:ext cx="2964240" cy="892080"/>
            <a:chOff x="2611080" y="7658280"/>
            <a:chExt cx="2964240" cy="892080"/>
          </a:xfrm>
        </p:grpSpPr>
        <p:grpSp>
          <p:nvGrpSpPr>
            <p:cNvPr id="259" name="Group 33"/>
            <p:cNvGrpSpPr/>
            <p:nvPr/>
          </p:nvGrpSpPr>
          <p:grpSpPr>
            <a:xfrm rot="0">
              <a:off x="2611080" y="7658280"/>
              <a:ext cx="2964240" cy="892080"/>
              <a:chOff x="2611080" y="7658280"/>
              <a:chExt cx="2964240" cy="892080"/>
            </a:xfrm>
          </p:grpSpPr>
          <p:sp>
            <p:nvSpPr>
              <p:cNvPr id="260" name="Freeform 34"/>
              <p:cNvSpPr/>
              <p:nvPr/>
            </p:nvSpPr>
            <p:spPr>
              <a:xfrm>
                <a:off x="2611080" y="7698960"/>
                <a:ext cx="2964240" cy="851400"/>
              </a:xfrm>
              <a:custGeom>
                <a:avLst/>
                <a:gd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noFill/>
              <a:ln w="19080" cap="sq">
                <a:solidFill>
                  <a:srgbClr val="40352d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1" name="TextBox 35"/>
              <p:cNvSpPr/>
              <p:nvPr/>
            </p:nvSpPr>
            <p:spPr>
              <a:xfrm>
                <a:off x="2611080" y="7658280"/>
                <a:ext cx="2964240" cy="892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rgbClr r="0" g="0" b="0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62" name="TextBox 52"/>
            <p:cNvSpPr/>
            <p:nvPr/>
          </p:nvSpPr>
          <p:spPr>
            <a:xfrm>
              <a:off x="2611080" y="7835760"/>
              <a:ext cx="2964240" cy="54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ts val="4283"/>
                </a:lnSpc>
                <a:defRPr/>
              </a:pPr>
              <a:r>
                <a:rPr lang="ko-KR" sz="2800" b="0" strike="noStrike" spc="-1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팀원 이민욱</a:t>
              </a:r>
              <a:endParaRPr lang="en-US" sz="2800" b="0" strike="noStrike" spc="-1">
                <a:latin typeface="맑은 고딕"/>
              </a:endParaRPr>
            </a:p>
          </p:txBody>
        </p:sp>
      </p:grpSp>
      <p:grpSp>
        <p:nvGrpSpPr>
          <p:cNvPr id="263" name="Group 30"/>
          <p:cNvGrpSpPr/>
          <p:nvPr/>
        </p:nvGrpSpPr>
        <p:grpSpPr>
          <a:xfrm rot="0">
            <a:off x="5774040" y="3623760"/>
            <a:ext cx="8779680" cy="875520"/>
            <a:chOff x="5774040" y="3623760"/>
            <a:chExt cx="8779680" cy="875520"/>
          </a:xfrm>
        </p:grpSpPr>
        <p:sp>
          <p:nvSpPr>
            <p:cNvPr id="264" name="Freeform 31"/>
            <p:cNvSpPr/>
            <p:nvPr/>
          </p:nvSpPr>
          <p:spPr>
            <a:xfrm>
              <a:off x="5774040" y="3650040"/>
              <a:ext cx="8779680" cy="849240"/>
            </a:xfrm>
            <a:custGeom>
              <a:avLst/>
              <a:gd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5" name="TextBox 32"/>
            <p:cNvSpPr/>
            <p:nvPr/>
          </p:nvSpPr>
          <p:spPr>
            <a:xfrm>
              <a:off x="5774040" y="3623760"/>
              <a:ext cx="8779680" cy="87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66" name="Group 30"/>
          <p:cNvGrpSpPr/>
          <p:nvPr/>
        </p:nvGrpSpPr>
        <p:grpSpPr>
          <a:xfrm rot="0">
            <a:off x="5774040" y="4595400"/>
            <a:ext cx="8779680" cy="875520"/>
            <a:chOff x="5774040" y="4595400"/>
            <a:chExt cx="8779680" cy="875520"/>
          </a:xfrm>
        </p:grpSpPr>
        <p:sp>
          <p:nvSpPr>
            <p:cNvPr id="267" name="Freeform 31"/>
            <p:cNvSpPr/>
            <p:nvPr/>
          </p:nvSpPr>
          <p:spPr>
            <a:xfrm>
              <a:off x="5774040" y="4621680"/>
              <a:ext cx="8779680" cy="849240"/>
            </a:xfrm>
            <a:custGeom>
              <a:avLst/>
              <a:gd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8" name="TextBox 32"/>
            <p:cNvSpPr/>
            <p:nvPr/>
          </p:nvSpPr>
          <p:spPr>
            <a:xfrm>
              <a:off x="5774040" y="4595400"/>
              <a:ext cx="8779680" cy="87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69" name="Group 30"/>
          <p:cNvGrpSpPr/>
          <p:nvPr/>
        </p:nvGrpSpPr>
        <p:grpSpPr>
          <a:xfrm rot="0">
            <a:off x="5774040" y="5636520"/>
            <a:ext cx="8779680" cy="878040"/>
            <a:chOff x="5774040" y="5636520"/>
            <a:chExt cx="8779680" cy="878040"/>
          </a:xfrm>
        </p:grpSpPr>
        <p:sp>
          <p:nvSpPr>
            <p:cNvPr id="270" name="Freeform 31"/>
            <p:cNvSpPr/>
            <p:nvPr/>
          </p:nvSpPr>
          <p:spPr>
            <a:xfrm>
              <a:off x="5774040" y="5662800"/>
              <a:ext cx="8779680" cy="851400"/>
            </a:xfrm>
            <a:custGeom>
              <a:avLst/>
              <a:gd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1" name="TextBox 32"/>
            <p:cNvSpPr/>
            <p:nvPr/>
          </p:nvSpPr>
          <p:spPr>
            <a:xfrm>
              <a:off x="5774040" y="5636520"/>
              <a:ext cx="8779680" cy="87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72" name="Group 30"/>
          <p:cNvGrpSpPr/>
          <p:nvPr/>
        </p:nvGrpSpPr>
        <p:grpSpPr>
          <a:xfrm rot="0">
            <a:off x="5774040" y="6690240"/>
            <a:ext cx="8779680" cy="878040"/>
            <a:chOff x="5774040" y="6690240"/>
            <a:chExt cx="8779680" cy="878040"/>
          </a:xfrm>
        </p:grpSpPr>
        <p:sp>
          <p:nvSpPr>
            <p:cNvPr id="273" name="Freeform 31"/>
            <p:cNvSpPr/>
            <p:nvPr/>
          </p:nvSpPr>
          <p:spPr>
            <a:xfrm>
              <a:off x="5774040" y="6716520"/>
              <a:ext cx="8779680" cy="851400"/>
            </a:xfrm>
            <a:custGeom>
              <a:avLst/>
              <a:gd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4" name="TextBox 32"/>
            <p:cNvSpPr/>
            <p:nvPr/>
          </p:nvSpPr>
          <p:spPr>
            <a:xfrm>
              <a:off x="5774040" y="6690240"/>
              <a:ext cx="8779680" cy="87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75" name="Group 30"/>
          <p:cNvGrpSpPr/>
          <p:nvPr/>
        </p:nvGrpSpPr>
        <p:grpSpPr>
          <a:xfrm rot="0">
            <a:off x="5771160" y="7713000"/>
            <a:ext cx="8779680" cy="878040"/>
            <a:chOff x="5771160" y="7713000"/>
            <a:chExt cx="8779680" cy="878040"/>
          </a:xfrm>
        </p:grpSpPr>
        <p:sp>
          <p:nvSpPr>
            <p:cNvPr id="276" name="Freeform 31"/>
            <p:cNvSpPr/>
            <p:nvPr/>
          </p:nvSpPr>
          <p:spPr>
            <a:xfrm>
              <a:off x="5771160" y="7739280"/>
              <a:ext cx="8779680" cy="851400"/>
            </a:xfrm>
            <a:custGeom>
              <a:avLst/>
              <a:gdLst/>
              <a:rect l="l" t="t" r="r" b="b"/>
              <a:pathLst>
                <a:path w="5410502" h="614950">
                  <a:moveTo>
                    <a:pt x="19429" y="0"/>
                  </a:moveTo>
                  <a:lnTo>
                    <a:pt x="5391073" y="0"/>
                  </a:lnTo>
                  <a:cubicBezTo>
                    <a:pt x="5401804" y="0"/>
                    <a:pt x="5410502" y="8699"/>
                    <a:pt x="5410502" y="19429"/>
                  </a:cubicBezTo>
                  <a:lnTo>
                    <a:pt x="5410502" y="595520"/>
                  </a:lnTo>
                  <a:cubicBezTo>
                    <a:pt x="5410502" y="606251"/>
                    <a:pt x="5401804" y="614950"/>
                    <a:pt x="5391073" y="614950"/>
                  </a:cubicBezTo>
                  <a:lnTo>
                    <a:pt x="19429" y="614950"/>
                  </a:lnTo>
                  <a:cubicBezTo>
                    <a:pt x="8699" y="614950"/>
                    <a:pt x="0" y="606251"/>
                    <a:pt x="0" y="595520"/>
                  </a:cubicBezTo>
                  <a:lnTo>
                    <a:pt x="0" y="19429"/>
                  </a:lnTo>
                  <a:cubicBezTo>
                    <a:pt x="0" y="8699"/>
                    <a:pt x="8699" y="0"/>
                    <a:pt x="19429" y="0"/>
                  </a:cubicBezTo>
                  <a:close/>
                </a:path>
              </a:pathLst>
            </a:custGeom>
            <a:noFill/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7" name="TextBox 32"/>
            <p:cNvSpPr/>
            <p:nvPr/>
          </p:nvSpPr>
          <p:spPr>
            <a:xfrm>
              <a:off x="5771160" y="7713000"/>
              <a:ext cx="8779680" cy="87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78" name="TextBox 52"/>
          <p:cNvSpPr/>
          <p:nvPr/>
        </p:nvSpPr>
        <p:spPr>
          <a:xfrm>
            <a:off x="6085080" y="3808800"/>
            <a:ext cx="955188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상품등록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 /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병원 찾기 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/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관리자 페이지 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/ db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279" name="TextBox 52"/>
          <p:cNvSpPr/>
          <p:nvPr/>
        </p:nvSpPr>
        <p:spPr>
          <a:xfrm>
            <a:off x="6023880" y="4761360"/>
            <a:ext cx="955188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로그인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 /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회원정보 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/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찜목록 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280" name="TextBox 52"/>
          <p:cNvSpPr/>
          <p:nvPr/>
        </p:nvSpPr>
        <p:spPr>
          <a:xfrm>
            <a:off x="6034680" y="5808240"/>
            <a:ext cx="955188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상품 상세 페이지 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/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찜목록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281" name="TextBox 52"/>
          <p:cNvSpPr/>
          <p:nvPr/>
        </p:nvSpPr>
        <p:spPr>
          <a:xfrm>
            <a:off x="6023880" y="6839280"/>
            <a:ext cx="955188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메인페이지</a:t>
            </a:r>
            <a:r>
              <a:rPr lang="ko-KR" alt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alt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/</a:t>
            </a:r>
            <a:r>
              <a:rPr lang="ko-KR" alt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 상품목록</a:t>
            </a:r>
            <a:endParaRPr lang="ko-KR" altLang="en-US" sz="2800" b="0" strike="noStrike" spc="-1">
              <a:solidFill>
                <a:srgbClr val="40352d"/>
              </a:solidFill>
              <a:latin typeface="210 디딤고딕 Light"/>
              <a:ea typeface="210 디딤고딕 Light"/>
            </a:endParaRPr>
          </a:p>
        </p:txBody>
      </p:sp>
      <p:sp>
        <p:nvSpPr>
          <p:cNvPr id="282" name="TextBox 52"/>
          <p:cNvSpPr/>
          <p:nvPr/>
        </p:nvSpPr>
        <p:spPr>
          <a:xfrm>
            <a:off x="6023880" y="7869960"/>
            <a:ext cx="955188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  <a:defRPr/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커뮤니티 게시판</a:t>
            </a:r>
            <a:endParaRPr lang="en-US" sz="2800" b="0" strike="noStrike" spc="-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284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8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309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1" name="TextBox 34"/>
          <p:cNvSpPr/>
          <p:nvPr/>
        </p:nvSpPr>
        <p:spPr>
          <a:xfrm>
            <a:off x="2140920" y="1440000"/>
            <a:ext cx="739872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ko-KR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소개</a:t>
            </a:r>
            <a:endParaRPr lang="en-US" sz="8850" b="0" strike="noStrike" spc="-1">
              <a:latin typeface="맑은 고딕"/>
            </a:endParaRPr>
          </a:p>
        </p:txBody>
      </p:sp>
      <p:sp>
        <p:nvSpPr>
          <p:cNvPr id="312" name="TextBox 35"/>
          <p:cNvSpPr/>
          <p:nvPr/>
        </p:nvSpPr>
        <p:spPr>
          <a:xfrm>
            <a:off x="3240000" y="6480000"/>
            <a:ext cx="12372840" cy="277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ts val="4368"/>
              </a:lnSpc>
              <a:tabLst>
                <a:tab pos="0" algn="l"/>
              </a:tabLst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본 프로젝트는 </a:t>
            </a:r>
            <a:r>
              <a:rPr lang="ko-KR" sz="2800" b="1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중고물품 온라인 거래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의 증가 추세를 반영하여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, </a:t>
            </a:r>
            <a:r>
              <a:rPr lang="ko-KR" sz="2800" b="1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유아용품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을 주로 거래하는 웹사이트를 제작하는 것을 목표로 하였습니다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.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이 웹사이트는 단순한 거래 플랫폼을 넘어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, 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사용자들이 정보를 교환하고 소통할 수 있는 </a:t>
            </a:r>
            <a:r>
              <a:rPr lang="ko-KR" sz="2800" b="1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커뮤니티 기능</a:t>
            </a: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도 제공하여 유아용품에 특화된 종합적인 온라인 허브로서의 역할을 합니다</a:t>
            </a:r>
            <a:r>
              <a:rPr lang="en-US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  <a:endParaRPr lang="en-US" sz="2800" b="0" strike="noStrike" spc="-1">
              <a:latin typeface="맑은 고딕"/>
            </a:endParaRPr>
          </a:p>
        </p:txBody>
      </p:sp>
      <p:pic>
        <p:nvPicPr>
          <p:cNvPr id="313" name="그림 3"/>
          <p:cNvPicPr/>
          <p:nvPr/>
        </p:nvPicPr>
        <p:blipFill>
          <a:blip r:embed="rId3"/>
          <a:stretch/>
        </p:blipFill>
        <p:spPr>
          <a:xfrm>
            <a:off x="7920000" y="2787480"/>
            <a:ext cx="3598560" cy="359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315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39" name="Group 27"/>
          <p:cNvGrpSpPr/>
          <p:nvPr/>
        </p:nvGrpSpPr>
        <p:grpSpPr>
          <a:xfrm>
            <a:off x="1028880" y="895320"/>
            <a:ext cx="16229880" cy="8454960"/>
            <a:chOff x="1028880" y="895320"/>
            <a:chExt cx="16229880" cy="8454960"/>
          </a:xfrm>
        </p:grpSpPr>
        <p:sp>
          <p:nvSpPr>
            <p:cNvPr id="340" name="Freeform 28"/>
            <p:cNvSpPr/>
            <p:nvPr/>
          </p:nvSpPr>
          <p:spPr>
            <a:xfrm>
              <a:off x="102888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TextBox 29"/>
            <p:cNvSpPr/>
            <p:nvPr/>
          </p:nvSpPr>
          <p:spPr>
            <a:xfrm>
              <a:off x="102888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2" name="TextBox 30"/>
          <p:cNvSpPr/>
          <p:nvPr/>
        </p:nvSpPr>
        <p:spPr>
          <a:xfrm>
            <a:off x="2622600" y="1910160"/>
            <a:ext cx="1270764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ko-KR" sz="885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프로젝트 진행</a:t>
            </a:r>
            <a:endParaRPr lang="en-US" sz="8850" b="0" strike="noStrike" spc="-1">
              <a:latin typeface="맑은 고딕"/>
            </a:endParaRPr>
          </a:p>
        </p:txBody>
      </p:sp>
      <p:grpSp>
        <p:nvGrpSpPr>
          <p:cNvPr id="343" name="Group 31"/>
          <p:cNvGrpSpPr/>
          <p:nvPr/>
        </p:nvGrpSpPr>
        <p:grpSpPr>
          <a:xfrm>
            <a:off x="1966680" y="3873240"/>
            <a:ext cx="3422520" cy="4256640"/>
            <a:chOff x="1966680" y="3873240"/>
            <a:chExt cx="3422520" cy="4256640"/>
          </a:xfrm>
        </p:grpSpPr>
        <p:sp>
          <p:nvSpPr>
            <p:cNvPr id="344" name="Freeform 32"/>
            <p:cNvSpPr/>
            <p:nvPr/>
          </p:nvSpPr>
          <p:spPr>
            <a:xfrm>
              <a:off x="1966680" y="3936960"/>
              <a:ext cx="3422520" cy="4192920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TextBox 33"/>
            <p:cNvSpPr/>
            <p:nvPr/>
          </p:nvSpPr>
          <p:spPr>
            <a:xfrm>
              <a:off x="1966680" y="3873240"/>
              <a:ext cx="3422520" cy="42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6" name="Group 34"/>
          <p:cNvGrpSpPr/>
          <p:nvPr/>
        </p:nvGrpSpPr>
        <p:grpSpPr>
          <a:xfrm>
            <a:off x="5610600" y="3873240"/>
            <a:ext cx="3422520" cy="4256640"/>
            <a:chOff x="5610600" y="3873240"/>
            <a:chExt cx="3422520" cy="4256640"/>
          </a:xfrm>
        </p:grpSpPr>
        <p:sp>
          <p:nvSpPr>
            <p:cNvPr id="347" name="Freeform 35"/>
            <p:cNvSpPr/>
            <p:nvPr/>
          </p:nvSpPr>
          <p:spPr>
            <a:xfrm>
              <a:off x="5610600" y="3936960"/>
              <a:ext cx="3422520" cy="4192920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TextBox 36"/>
            <p:cNvSpPr/>
            <p:nvPr/>
          </p:nvSpPr>
          <p:spPr>
            <a:xfrm>
              <a:off x="5610600" y="3873240"/>
              <a:ext cx="3422520" cy="42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9" name="Group 37"/>
          <p:cNvGrpSpPr/>
          <p:nvPr/>
        </p:nvGrpSpPr>
        <p:grpSpPr>
          <a:xfrm>
            <a:off x="9254160" y="3873240"/>
            <a:ext cx="3422520" cy="4256640"/>
            <a:chOff x="9254160" y="3873240"/>
            <a:chExt cx="3422520" cy="4256640"/>
          </a:xfrm>
        </p:grpSpPr>
        <p:sp>
          <p:nvSpPr>
            <p:cNvPr id="350" name="Freeform 38"/>
            <p:cNvSpPr/>
            <p:nvPr/>
          </p:nvSpPr>
          <p:spPr>
            <a:xfrm>
              <a:off x="9254160" y="3936960"/>
              <a:ext cx="3422520" cy="4192920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TextBox 39"/>
            <p:cNvSpPr/>
            <p:nvPr/>
          </p:nvSpPr>
          <p:spPr>
            <a:xfrm>
              <a:off x="9254160" y="3873240"/>
              <a:ext cx="3422520" cy="42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2" name="Group 40"/>
          <p:cNvGrpSpPr/>
          <p:nvPr/>
        </p:nvGrpSpPr>
        <p:grpSpPr>
          <a:xfrm>
            <a:off x="12898080" y="3873240"/>
            <a:ext cx="3422520" cy="4256640"/>
            <a:chOff x="12898080" y="3873240"/>
            <a:chExt cx="3422520" cy="4256640"/>
          </a:xfrm>
        </p:grpSpPr>
        <p:sp>
          <p:nvSpPr>
            <p:cNvPr id="353" name="Freeform 41"/>
            <p:cNvSpPr/>
            <p:nvPr/>
          </p:nvSpPr>
          <p:spPr>
            <a:xfrm>
              <a:off x="12898080" y="3936960"/>
              <a:ext cx="3422520" cy="4192920"/>
            </a:xfrm>
            <a:custGeom>
              <a:avLst/>
              <a:gdLst/>
              <a:ahLst/>
              <a:cxnLst/>
              <a:rect l="l" t="t" r="r" b="b"/>
              <a:pathLst>
                <a:path w="1027981" h="1259417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8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TextBox 42"/>
            <p:cNvSpPr/>
            <p:nvPr/>
          </p:nvSpPr>
          <p:spPr>
            <a:xfrm>
              <a:off x="12898080" y="3873240"/>
              <a:ext cx="3422520" cy="42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5" name="AutoShape 43"/>
          <p:cNvSpPr/>
          <p:nvPr/>
        </p:nvSpPr>
        <p:spPr>
          <a:xfrm>
            <a:off x="1966680" y="5286240"/>
            <a:ext cx="14354280" cy="360"/>
          </a:xfrm>
          <a:prstGeom prst="line">
            <a:avLst/>
          </a:prstGeom>
          <a:ln w="19080">
            <a:solidFill>
              <a:srgbClr val="40352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6" name="Group 44"/>
          <p:cNvGrpSpPr/>
          <p:nvPr/>
        </p:nvGrpSpPr>
        <p:grpSpPr>
          <a:xfrm>
            <a:off x="3594960" y="5203080"/>
            <a:ext cx="165960" cy="165960"/>
            <a:chOff x="3594960" y="5203080"/>
            <a:chExt cx="165960" cy="165960"/>
          </a:xfrm>
        </p:grpSpPr>
        <p:sp>
          <p:nvSpPr>
            <p:cNvPr id="357" name="Freeform 45"/>
            <p:cNvSpPr/>
            <p:nvPr/>
          </p:nvSpPr>
          <p:spPr>
            <a:xfrm>
              <a:off x="3594960" y="5203080"/>
              <a:ext cx="165960" cy="1659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TextBox 46"/>
            <p:cNvSpPr/>
            <p:nvPr/>
          </p:nvSpPr>
          <p:spPr>
            <a:xfrm>
              <a:off x="3610440" y="5212800"/>
              <a:ext cx="134640" cy="14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9" name="Group 47"/>
          <p:cNvGrpSpPr/>
          <p:nvPr/>
        </p:nvGrpSpPr>
        <p:grpSpPr>
          <a:xfrm>
            <a:off x="7238880" y="5203080"/>
            <a:ext cx="165960" cy="165960"/>
            <a:chOff x="7238880" y="5203080"/>
            <a:chExt cx="165960" cy="165960"/>
          </a:xfrm>
        </p:grpSpPr>
        <p:sp>
          <p:nvSpPr>
            <p:cNvPr id="360" name="Freeform 48"/>
            <p:cNvSpPr/>
            <p:nvPr/>
          </p:nvSpPr>
          <p:spPr>
            <a:xfrm>
              <a:off x="7238880" y="5203080"/>
              <a:ext cx="165960" cy="1659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TextBox 49"/>
            <p:cNvSpPr/>
            <p:nvPr/>
          </p:nvSpPr>
          <p:spPr>
            <a:xfrm>
              <a:off x="7254360" y="5212800"/>
              <a:ext cx="134640" cy="14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2" name="Group 50"/>
          <p:cNvGrpSpPr/>
          <p:nvPr/>
        </p:nvGrpSpPr>
        <p:grpSpPr>
          <a:xfrm>
            <a:off x="10882440" y="5203080"/>
            <a:ext cx="165960" cy="165960"/>
            <a:chOff x="10882440" y="5203080"/>
            <a:chExt cx="165960" cy="165960"/>
          </a:xfrm>
        </p:grpSpPr>
        <p:sp>
          <p:nvSpPr>
            <p:cNvPr id="363" name="Freeform 51"/>
            <p:cNvSpPr/>
            <p:nvPr/>
          </p:nvSpPr>
          <p:spPr>
            <a:xfrm>
              <a:off x="10882440" y="5203080"/>
              <a:ext cx="165960" cy="1659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TextBox 52"/>
            <p:cNvSpPr/>
            <p:nvPr/>
          </p:nvSpPr>
          <p:spPr>
            <a:xfrm>
              <a:off x="10898280" y="5212800"/>
              <a:ext cx="134640" cy="14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5" name="Group 53"/>
          <p:cNvGrpSpPr/>
          <p:nvPr/>
        </p:nvGrpSpPr>
        <p:grpSpPr>
          <a:xfrm>
            <a:off x="14526360" y="5203080"/>
            <a:ext cx="165960" cy="165960"/>
            <a:chOff x="14526360" y="5203080"/>
            <a:chExt cx="165960" cy="165960"/>
          </a:xfrm>
        </p:grpSpPr>
        <p:sp>
          <p:nvSpPr>
            <p:cNvPr id="366" name="Freeform 54"/>
            <p:cNvSpPr/>
            <p:nvPr/>
          </p:nvSpPr>
          <p:spPr>
            <a:xfrm>
              <a:off x="14526360" y="5203080"/>
              <a:ext cx="165960" cy="16596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TextBox 55"/>
            <p:cNvSpPr/>
            <p:nvPr/>
          </p:nvSpPr>
          <p:spPr>
            <a:xfrm>
              <a:off x="14541840" y="5212800"/>
              <a:ext cx="134640" cy="140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8" name="TextBox 56"/>
          <p:cNvSpPr/>
          <p:nvPr/>
        </p:nvSpPr>
        <p:spPr>
          <a:xfrm>
            <a:off x="2196000" y="4196160"/>
            <a:ext cx="29642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1</a:t>
            </a: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주차</a:t>
            </a: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	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69" name="TextBox 57"/>
          <p:cNvSpPr/>
          <p:nvPr/>
        </p:nvSpPr>
        <p:spPr>
          <a:xfrm>
            <a:off x="5839560" y="4196160"/>
            <a:ext cx="29642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2</a:t>
            </a: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주차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70" name="TextBox 58"/>
          <p:cNvSpPr/>
          <p:nvPr/>
        </p:nvSpPr>
        <p:spPr>
          <a:xfrm>
            <a:off x="9483480" y="4196160"/>
            <a:ext cx="29642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3</a:t>
            </a: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주차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71" name="TextBox 59"/>
          <p:cNvSpPr/>
          <p:nvPr/>
        </p:nvSpPr>
        <p:spPr>
          <a:xfrm>
            <a:off x="13127400" y="4196160"/>
            <a:ext cx="2964240" cy="6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ts val="5049"/>
              </a:lnSpc>
            </a:pPr>
            <a:r>
              <a:rPr lang="en-US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4</a:t>
            </a:r>
            <a:r>
              <a:rPr lang="ko-KR" sz="33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주차</a:t>
            </a:r>
            <a:endParaRPr lang="en-US" sz="3300" b="0" strike="noStrike" spc="-1">
              <a:latin typeface="맑은 고딕"/>
            </a:endParaRPr>
          </a:p>
        </p:txBody>
      </p:sp>
      <p:sp>
        <p:nvSpPr>
          <p:cNvPr id="372" name="TextBox 60"/>
          <p:cNvSpPr/>
          <p:nvPr/>
        </p:nvSpPr>
        <p:spPr>
          <a:xfrm>
            <a:off x="2294640" y="5750640"/>
            <a:ext cx="2766600" cy="108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계획 및 파트 분배</a:t>
            </a:r>
            <a:endParaRPr lang="en-US" sz="2800" b="0" strike="noStrike" spc="-1">
              <a:latin typeface="맑은 고딕"/>
            </a:endParaRPr>
          </a:p>
        </p:txBody>
      </p:sp>
      <p:sp>
        <p:nvSpPr>
          <p:cNvPr id="373" name="TextBox 61"/>
          <p:cNvSpPr/>
          <p:nvPr/>
        </p:nvSpPr>
        <p:spPr>
          <a:xfrm>
            <a:off x="5938560" y="5750640"/>
            <a:ext cx="2766600" cy="108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ko-KR" sz="24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화면 구성 및 기능 구현</a:t>
            </a:r>
            <a:r>
              <a:rPr lang="en-US" sz="24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374" name="TextBox 62"/>
          <p:cNvSpPr/>
          <p:nvPr/>
        </p:nvSpPr>
        <p:spPr>
          <a:xfrm>
            <a:off x="9582120" y="5750640"/>
            <a:ext cx="2766600" cy="54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ko-KR" sz="24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기능 구현</a:t>
            </a:r>
            <a:endParaRPr lang="en-US" sz="2400" b="0" strike="noStrike" spc="-1">
              <a:latin typeface="맑은 고딕"/>
            </a:endParaRPr>
          </a:p>
        </p:txBody>
      </p:sp>
      <p:sp>
        <p:nvSpPr>
          <p:cNvPr id="375" name="TextBox 63"/>
          <p:cNvSpPr/>
          <p:nvPr/>
        </p:nvSpPr>
        <p:spPr>
          <a:xfrm>
            <a:off x="13226040" y="5750640"/>
            <a:ext cx="2766600" cy="108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ts val="4283"/>
              </a:lnSpc>
            </a:pPr>
            <a:r>
              <a:rPr lang="ko-KR" sz="2800" b="0" strike="noStrike" spc="-1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 연결 및 작동 확인 </a:t>
            </a:r>
            <a:endParaRPr lang="en-US" sz="2800" b="0" strike="noStrike" spc="-1">
              <a:latin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377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01" name="Group 27"/>
          <p:cNvGrpSpPr/>
          <p:nvPr/>
        </p:nvGrpSpPr>
        <p:grpSpPr>
          <a:xfrm>
            <a:off x="1024560" y="895320"/>
            <a:ext cx="16229880" cy="8454960"/>
            <a:chOff x="1024560" y="895320"/>
            <a:chExt cx="16229880" cy="8454960"/>
          </a:xfrm>
        </p:grpSpPr>
        <p:sp>
          <p:nvSpPr>
            <p:cNvPr id="402" name="Freeform 28"/>
            <p:cNvSpPr/>
            <p:nvPr/>
          </p:nvSpPr>
          <p:spPr>
            <a:xfrm>
              <a:off x="102456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TextBox 29"/>
            <p:cNvSpPr/>
            <p:nvPr/>
          </p:nvSpPr>
          <p:spPr>
            <a:xfrm>
              <a:off x="102456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04" name="TextBox 30"/>
          <p:cNvSpPr/>
          <p:nvPr/>
        </p:nvSpPr>
        <p:spPr>
          <a:xfrm>
            <a:off x="1828800" y="1181160"/>
            <a:ext cx="601920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en-US" sz="40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Usecaase Diagram</a:t>
            </a:r>
            <a:endParaRPr lang="en-US" sz="4000" b="0" strike="noStrike" spc="-1">
              <a:latin typeface="맑은 고딕"/>
            </a:endParaRPr>
          </a:p>
        </p:txBody>
      </p:sp>
      <p:pic>
        <p:nvPicPr>
          <p:cNvPr id="405" name="그림 4"/>
          <p:cNvPicPr/>
          <p:nvPr/>
        </p:nvPicPr>
        <p:blipFill>
          <a:blip r:embed="rId3"/>
          <a:stretch/>
        </p:blipFill>
        <p:spPr>
          <a:xfrm>
            <a:off x="6455160" y="1260000"/>
            <a:ext cx="10284480" cy="772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407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31" name="Group 27"/>
          <p:cNvGrpSpPr/>
          <p:nvPr/>
        </p:nvGrpSpPr>
        <p:grpSpPr>
          <a:xfrm>
            <a:off x="1024560" y="895320"/>
            <a:ext cx="16229880" cy="8454960"/>
            <a:chOff x="1024560" y="895320"/>
            <a:chExt cx="16229880" cy="8454960"/>
          </a:xfrm>
        </p:grpSpPr>
        <p:sp>
          <p:nvSpPr>
            <p:cNvPr id="432" name="Freeform 28"/>
            <p:cNvSpPr/>
            <p:nvPr/>
          </p:nvSpPr>
          <p:spPr>
            <a:xfrm>
              <a:off x="102456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TextBox 29"/>
            <p:cNvSpPr/>
            <p:nvPr/>
          </p:nvSpPr>
          <p:spPr>
            <a:xfrm>
              <a:off x="102456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4" name="TextBox 30"/>
          <p:cNvSpPr/>
          <p:nvPr/>
        </p:nvSpPr>
        <p:spPr>
          <a:xfrm>
            <a:off x="1828800" y="1181160"/>
            <a:ext cx="601920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en-US" sz="4000" b="0" strike="noStrike" spc="-1">
                <a:solidFill>
                  <a:srgbClr val="40352D"/>
                </a:solidFill>
                <a:latin typeface="Tlab 라곰 Bold"/>
                <a:ea typeface="Tlab 라곰 Bold"/>
              </a:rPr>
              <a:t>Sequence Diagram</a:t>
            </a:r>
            <a:endParaRPr lang="en-US" sz="4000" b="0" strike="noStrike" spc="-1">
              <a:latin typeface="맑은 고딕"/>
            </a:endParaRPr>
          </a:p>
        </p:txBody>
      </p:sp>
      <p:pic>
        <p:nvPicPr>
          <p:cNvPr id="435" name="그림 2"/>
          <p:cNvPicPr/>
          <p:nvPr/>
        </p:nvPicPr>
        <p:blipFill>
          <a:blip r:embed="rId3"/>
          <a:stretch/>
        </p:blipFill>
        <p:spPr>
          <a:xfrm>
            <a:off x="6839712" y="1292352"/>
            <a:ext cx="8819928" cy="788728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2"/>
          <p:cNvGrpSpPr/>
          <p:nvPr/>
        </p:nvGrpSpPr>
        <p:grpSpPr>
          <a:xfrm>
            <a:off x="-54720" y="-986760"/>
            <a:ext cx="18396720" cy="12259800"/>
            <a:chOff x="-54720" y="-986760"/>
            <a:chExt cx="18396720" cy="12259800"/>
          </a:xfrm>
        </p:grpSpPr>
        <p:sp>
          <p:nvSpPr>
            <p:cNvPr id="437" name="Freeform 3"/>
            <p:cNvSpPr/>
            <p:nvPr/>
          </p:nvSpPr>
          <p:spPr>
            <a:xfrm>
              <a:off x="-5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Freeform 4"/>
            <p:cNvSpPr/>
            <p:nvPr/>
          </p:nvSpPr>
          <p:spPr>
            <a:xfrm>
              <a:off x="607500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Freeform 5"/>
            <p:cNvSpPr/>
            <p:nvPr/>
          </p:nvSpPr>
          <p:spPr>
            <a:xfrm>
              <a:off x="1220472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Freeform 6"/>
            <p:cNvSpPr/>
            <p:nvPr/>
          </p:nvSpPr>
          <p:spPr>
            <a:xfrm>
              <a:off x="30099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Freeform 7"/>
            <p:cNvSpPr/>
            <p:nvPr/>
          </p:nvSpPr>
          <p:spPr>
            <a:xfrm>
              <a:off x="914004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Freeform 8"/>
            <p:cNvSpPr/>
            <p:nvPr/>
          </p:nvSpPr>
          <p:spPr>
            <a:xfrm>
              <a:off x="15269760" y="-9867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Freeform 9"/>
            <p:cNvSpPr/>
            <p:nvPr/>
          </p:nvSpPr>
          <p:spPr>
            <a:xfrm>
              <a:off x="-5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Freeform 10"/>
            <p:cNvSpPr/>
            <p:nvPr/>
          </p:nvSpPr>
          <p:spPr>
            <a:xfrm>
              <a:off x="607500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Freeform 11"/>
            <p:cNvSpPr/>
            <p:nvPr/>
          </p:nvSpPr>
          <p:spPr>
            <a:xfrm>
              <a:off x="1220472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Freeform 12"/>
            <p:cNvSpPr/>
            <p:nvPr/>
          </p:nvSpPr>
          <p:spPr>
            <a:xfrm>
              <a:off x="30099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Freeform 13"/>
            <p:cNvSpPr/>
            <p:nvPr/>
          </p:nvSpPr>
          <p:spPr>
            <a:xfrm>
              <a:off x="914004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Freeform 14"/>
            <p:cNvSpPr/>
            <p:nvPr/>
          </p:nvSpPr>
          <p:spPr>
            <a:xfrm>
              <a:off x="15269760" y="207036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Freeform 15"/>
            <p:cNvSpPr/>
            <p:nvPr/>
          </p:nvSpPr>
          <p:spPr>
            <a:xfrm>
              <a:off x="-5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Freeform 16"/>
            <p:cNvSpPr/>
            <p:nvPr/>
          </p:nvSpPr>
          <p:spPr>
            <a:xfrm>
              <a:off x="607500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Freeform 17"/>
            <p:cNvSpPr/>
            <p:nvPr/>
          </p:nvSpPr>
          <p:spPr>
            <a:xfrm>
              <a:off x="1220472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Freeform 18"/>
            <p:cNvSpPr/>
            <p:nvPr/>
          </p:nvSpPr>
          <p:spPr>
            <a:xfrm>
              <a:off x="30099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Freeform 19"/>
            <p:cNvSpPr/>
            <p:nvPr/>
          </p:nvSpPr>
          <p:spPr>
            <a:xfrm>
              <a:off x="914004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Freeform 20"/>
            <p:cNvSpPr/>
            <p:nvPr/>
          </p:nvSpPr>
          <p:spPr>
            <a:xfrm>
              <a:off x="15269760" y="512748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Freeform 21"/>
            <p:cNvSpPr/>
            <p:nvPr/>
          </p:nvSpPr>
          <p:spPr>
            <a:xfrm>
              <a:off x="-5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Freeform 22"/>
            <p:cNvSpPr/>
            <p:nvPr/>
          </p:nvSpPr>
          <p:spPr>
            <a:xfrm>
              <a:off x="607500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23"/>
            <p:cNvSpPr/>
            <p:nvPr/>
          </p:nvSpPr>
          <p:spPr>
            <a:xfrm>
              <a:off x="1220472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24"/>
            <p:cNvSpPr/>
            <p:nvPr/>
          </p:nvSpPr>
          <p:spPr>
            <a:xfrm>
              <a:off x="30099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Freeform 25"/>
            <p:cNvSpPr/>
            <p:nvPr/>
          </p:nvSpPr>
          <p:spPr>
            <a:xfrm>
              <a:off x="914004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26"/>
            <p:cNvSpPr/>
            <p:nvPr/>
          </p:nvSpPr>
          <p:spPr>
            <a:xfrm>
              <a:off x="15269760" y="8200800"/>
              <a:ext cx="3072240" cy="307224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1" name="Group 27"/>
          <p:cNvGrpSpPr/>
          <p:nvPr/>
        </p:nvGrpSpPr>
        <p:grpSpPr>
          <a:xfrm>
            <a:off x="1024560" y="895320"/>
            <a:ext cx="16229880" cy="8454960"/>
            <a:chOff x="1024560" y="895320"/>
            <a:chExt cx="16229880" cy="8454960"/>
          </a:xfrm>
        </p:grpSpPr>
        <p:sp>
          <p:nvSpPr>
            <p:cNvPr id="462" name="Freeform 28"/>
            <p:cNvSpPr/>
            <p:nvPr/>
          </p:nvSpPr>
          <p:spPr>
            <a:xfrm>
              <a:off x="1024560" y="936360"/>
              <a:ext cx="16229880" cy="8413920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440" cap="rnd">
              <a:solidFill>
                <a:srgbClr val="40352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TextBox 29"/>
            <p:cNvSpPr/>
            <p:nvPr/>
          </p:nvSpPr>
          <p:spPr>
            <a:xfrm>
              <a:off x="1024560" y="895320"/>
              <a:ext cx="16229880" cy="84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64" name="TextBox 30"/>
          <p:cNvSpPr/>
          <p:nvPr/>
        </p:nvSpPr>
        <p:spPr>
          <a:xfrm>
            <a:off x="1828800" y="1181160"/>
            <a:ext cx="6019200" cy="134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10613"/>
              </a:lnSpc>
            </a:pPr>
            <a:r>
              <a:rPr lang="en-US" sz="4000" b="0" strike="noStrike" spc="-1" dirty="0">
                <a:solidFill>
                  <a:srgbClr val="40352D"/>
                </a:solidFill>
                <a:latin typeface="Tlab 라곰 Bold"/>
                <a:ea typeface="Tlab 라곰 Bold"/>
              </a:rPr>
              <a:t>DB ER Diagram</a:t>
            </a:r>
            <a:endParaRPr lang="en-US" sz="4000" b="0" strike="noStrike" spc="-1" dirty="0">
              <a:latin typeface="맑은 고딕"/>
            </a:endParaRPr>
          </a:p>
        </p:txBody>
      </p:sp>
      <p:pic>
        <p:nvPicPr>
          <p:cNvPr id="465" name="그림 30"/>
          <p:cNvPicPr/>
          <p:nvPr/>
        </p:nvPicPr>
        <p:blipFill>
          <a:blip r:embed="rId3"/>
          <a:stretch/>
        </p:blipFill>
        <p:spPr>
          <a:xfrm>
            <a:off x="6563880" y="1011600"/>
            <a:ext cx="9432360" cy="8285400"/>
          </a:xfrm>
          <a:prstGeom prst="rect">
            <a:avLst/>
          </a:prstGeom>
          <a:ln w="0">
            <a:noFill/>
          </a:ln>
        </p:spPr>
      </p:pic>
      <p:sp>
        <p:nvSpPr>
          <p:cNvPr id="466" name="TextBox 31"/>
          <p:cNvSpPr/>
          <p:nvPr/>
        </p:nvSpPr>
        <p:spPr>
          <a:xfrm>
            <a:off x="3611880" y="3429000"/>
            <a:ext cx="2483640" cy="536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USERS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PRODUCT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CATEGORY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SUBCATEGORY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FAVORITE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SITE_TRAFFIC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REVIEW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TRASACTIONS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BOARDS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BOARD_LIKES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en-US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BOARD_COMMENT</a:t>
            </a:r>
            <a:endParaRPr lang="en-US" sz="2100" b="0" strike="noStrike" spc="-1" dirty="0">
              <a:latin typeface="Tlab 라곰 Bold"/>
            </a:endParaRPr>
          </a:p>
        </p:txBody>
      </p:sp>
      <p:sp>
        <p:nvSpPr>
          <p:cNvPr id="467" name="TextBox 32"/>
          <p:cNvSpPr/>
          <p:nvPr/>
        </p:nvSpPr>
        <p:spPr>
          <a:xfrm>
            <a:off x="1235520" y="3429000"/>
            <a:ext cx="2483640" cy="536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사용자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상품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카테고리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 err="1">
                <a:solidFill>
                  <a:srgbClr val="000000"/>
                </a:solidFill>
                <a:latin typeface="Tlab 라곰 Bold"/>
                <a:ea typeface="DejaVu Sans"/>
              </a:rPr>
              <a:t>하위카테고리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 err="1">
                <a:solidFill>
                  <a:srgbClr val="000000"/>
                </a:solidFill>
                <a:latin typeface="Tlab 라곰 Bold"/>
                <a:ea typeface="DejaVu Sans"/>
              </a:rPr>
              <a:t>찜목록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 err="1">
                <a:solidFill>
                  <a:srgbClr val="000000"/>
                </a:solidFill>
                <a:latin typeface="Tlab 라곰 Bold"/>
                <a:ea typeface="DejaVu Sans"/>
              </a:rPr>
              <a:t>사이트트레픽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리뷰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거래목록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>
                <a:solidFill>
                  <a:srgbClr val="000000"/>
                </a:solidFill>
                <a:latin typeface="Tlab 라곰 Bold"/>
                <a:ea typeface="DejaVu Sans"/>
              </a:rPr>
              <a:t>게시판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 err="1">
                <a:solidFill>
                  <a:srgbClr val="000000"/>
                </a:solidFill>
                <a:latin typeface="Tlab 라곰 Bold"/>
                <a:ea typeface="DejaVu Sans"/>
              </a:rPr>
              <a:t>게시물좋아요</a:t>
            </a:r>
            <a:endParaRPr lang="en-US" sz="2100" b="0" strike="noStrike" spc="-1" dirty="0">
              <a:latin typeface="Tlab 라곰 Bold"/>
            </a:endParaRPr>
          </a:p>
          <a:p>
            <a:pPr>
              <a:lnSpc>
                <a:spcPct val="150000"/>
              </a:lnSpc>
            </a:pPr>
            <a:r>
              <a:rPr lang="ko-KR" sz="2100" b="0" strike="noStrike" spc="-1" dirty="0" err="1">
                <a:solidFill>
                  <a:srgbClr val="000000"/>
                </a:solidFill>
                <a:latin typeface="Tlab 라곰 Bold"/>
                <a:ea typeface="DejaVu Sans"/>
              </a:rPr>
              <a:t>게시물댓글</a:t>
            </a:r>
            <a:endParaRPr lang="en-US" sz="2100" b="0" strike="noStrike" spc="-1" dirty="0">
              <a:latin typeface="Tlab 라곰 Bold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985</ep:Words>
  <ep:PresentationFormat>사용자 지정</ep:PresentationFormat>
  <ep:Paragraphs>146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ep:HeadingPairs>
  <ep:TitlesOfParts>
    <vt:vector size="34" baseType="lpstr"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21-manic-006</dc:creator>
  <cp:lastModifiedBy>21-manic-011g</cp:lastModifiedBy>
  <dcterms:modified xsi:type="dcterms:W3CDTF">2024-07-11T04:45:20.566</dcterms:modified>
  <cp:revision>40</cp:revision>
  <dc:title>민트색 크림색 그룹 프로젝트 프레젠테이션</dc:title>
  <cp:version>0906.0100.01</cp:version>
</cp:coreProperties>
</file>